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5" r:id="rId3"/>
    <p:sldId id="290" r:id="rId4"/>
    <p:sldId id="278" r:id="rId5"/>
    <p:sldId id="286" r:id="rId6"/>
    <p:sldId id="288" r:id="rId7"/>
    <p:sldId id="289" r:id="rId8"/>
    <p:sldId id="291" r:id="rId9"/>
    <p:sldId id="293" r:id="rId10"/>
    <p:sldId id="294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5"/>
            <p14:sldId id="290"/>
            <p14:sldId id="278"/>
            <p14:sldId id="286"/>
            <p14:sldId id="288"/>
            <p14:sldId id="289"/>
            <p14:sldId id="291"/>
            <p14:sldId id="293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75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9,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Spelling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Bijvoeglijk gebruikt deelwoord</a:t>
            </a:r>
          </a:p>
          <a:p>
            <a:r>
              <a:rPr lang="nl-NL" dirty="0" smtClean="0"/>
              <a:t>hoofdlettergebruik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b="0" dirty="0" smtClean="0"/>
              <a:t>Leg uit waarom de werkwoordvorm </a:t>
            </a:r>
            <a:r>
              <a:rPr lang="nl-NL" dirty="0" smtClean="0"/>
              <a:t>‘</a:t>
            </a:r>
            <a:r>
              <a:rPr lang="nl-NL" u="sng" dirty="0" smtClean="0"/>
              <a:t>geland’ </a:t>
            </a:r>
            <a:r>
              <a:rPr lang="nl-NL" b="0" dirty="0" smtClean="0"/>
              <a:t>geen </a:t>
            </a:r>
            <a:r>
              <a:rPr lang="nl-NL" b="0" dirty="0" err="1" smtClean="0"/>
              <a:t>persoonvorm</a:t>
            </a:r>
            <a:r>
              <a:rPr lang="nl-NL" b="0" dirty="0" smtClean="0"/>
              <a:t> kan zijn.</a:t>
            </a:r>
            <a:endParaRPr lang="nl-NL" u="sng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OefenVraag</a:t>
            </a:r>
            <a:r>
              <a:rPr lang="nl-NL" dirty="0" smtClean="0"/>
              <a:t> 3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533327" y="2964617"/>
            <a:ext cx="62017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Uitleg</a:t>
            </a:r>
          </a:p>
          <a:p>
            <a:r>
              <a:rPr lang="nl-NL" dirty="0" smtClean="0"/>
              <a:t>De persoonsvormen </a:t>
            </a:r>
            <a:r>
              <a:rPr lang="nl-NL" dirty="0" err="1" smtClean="0"/>
              <a:t>tt</a:t>
            </a:r>
            <a:r>
              <a:rPr lang="nl-NL" dirty="0" smtClean="0"/>
              <a:t> van het werkwoord landen zijn  </a:t>
            </a:r>
          </a:p>
          <a:p>
            <a:r>
              <a:rPr lang="nl-NL" b="1" u="sng" dirty="0" smtClean="0"/>
              <a:t>land, landt, landen.</a:t>
            </a:r>
          </a:p>
          <a:p>
            <a:endParaRPr lang="nl-NL" b="1" u="sng" dirty="0"/>
          </a:p>
          <a:p>
            <a:r>
              <a:rPr lang="nl-NL" b="1" u="sng" dirty="0" smtClean="0"/>
              <a:t>Geland=het voltooide deelwoord van het werkwoord landen.</a:t>
            </a:r>
            <a:endParaRPr lang="nl-NL" b="1" u="sng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194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b="0" dirty="0" smtClean="0"/>
              <a:t>Welk woord is verkeer afgebroken. Leg je antwoord uit!!</a:t>
            </a:r>
          </a:p>
          <a:p>
            <a:r>
              <a:rPr lang="nl-NL" b="0" u="sng" dirty="0" smtClean="0">
                <a:solidFill>
                  <a:schemeClr val="tx2"/>
                </a:solidFill>
              </a:rPr>
              <a:t>A: ge-</a:t>
            </a:r>
            <a:r>
              <a:rPr lang="nl-NL" b="0" u="sng" dirty="0" err="1" smtClean="0">
                <a:solidFill>
                  <a:schemeClr val="tx2"/>
                </a:solidFill>
              </a:rPr>
              <a:t>ant</a:t>
            </a:r>
            <a:r>
              <a:rPr lang="nl-NL" b="0" u="sng" dirty="0" smtClean="0">
                <a:solidFill>
                  <a:schemeClr val="tx2"/>
                </a:solidFill>
              </a:rPr>
              <a:t>-woord</a:t>
            </a:r>
          </a:p>
          <a:p>
            <a:r>
              <a:rPr lang="nl-NL" b="0" u="sng" dirty="0" smtClean="0">
                <a:solidFill>
                  <a:schemeClr val="tx2"/>
                </a:solidFill>
              </a:rPr>
              <a:t>B </a:t>
            </a:r>
            <a:r>
              <a:rPr lang="nl-NL" b="0" u="sng" dirty="0" err="1" smtClean="0">
                <a:solidFill>
                  <a:schemeClr val="tx2"/>
                </a:solidFill>
              </a:rPr>
              <a:t>ha-ring</a:t>
            </a:r>
            <a:endParaRPr lang="nl-NL" b="0" u="sng" dirty="0" smtClean="0">
              <a:solidFill>
                <a:schemeClr val="tx2"/>
              </a:solidFill>
            </a:endParaRPr>
          </a:p>
          <a:p>
            <a:r>
              <a:rPr lang="nl-NL" b="0" u="sng" dirty="0" smtClean="0">
                <a:solidFill>
                  <a:schemeClr val="tx2"/>
                </a:solidFill>
              </a:rPr>
              <a:t>C pi-a-no</a:t>
            </a:r>
          </a:p>
          <a:p>
            <a:r>
              <a:rPr lang="nl-NL" b="0" u="sng" dirty="0" smtClean="0">
                <a:solidFill>
                  <a:schemeClr val="tx2"/>
                </a:solidFill>
              </a:rPr>
              <a:t>D </a:t>
            </a:r>
            <a:r>
              <a:rPr lang="nl-NL" b="0" u="sng" dirty="0" err="1" smtClean="0">
                <a:solidFill>
                  <a:schemeClr val="tx2"/>
                </a:solidFill>
              </a:rPr>
              <a:t>le</a:t>
            </a:r>
            <a:r>
              <a:rPr lang="nl-NL" b="0" u="sng" dirty="0" smtClean="0">
                <a:solidFill>
                  <a:schemeClr val="tx2"/>
                </a:solidFill>
              </a:rPr>
              <a:t>-</a:t>
            </a:r>
            <a:r>
              <a:rPr lang="nl-NL" b="0" u="sng" dirty="0" err="1" smtClean="0">
                <a:solidFill>
                  <a:schemeClr val="tx2"/>
                </a:solidFill>
              </a:rPr>
              <a:t>tter</a:t>
            </a:r>
            <a:r>
              <a:rPr lang="nl-NL" b="0" u="sng" dirty="0" smtClean="0">
                <a:solidFill>
                  <a:schemeClr val="tx2"/>
                </a:solidFill>
              </a:rPr>
              <a:t>-greep</a:t>
            </a:r>
            <a:endParaRPr lang="nl-NL" u="sng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OefenVraag</a:t>
            </a:r>
            <a:r>
              <a:rPr lang="nl-NL" dirty="0" smtClean="0"/>
              <a:t> 4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84241" y="4351945"/>
            <a:ext cx="620175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Uitleg</a:t>
            </a:r>
          </a:p>
          <a:p>
            <a:r>
              <a:rPr lang="nl-NL" dirty="0" smtClean="0"/>
              <a:t>Antwoord D is fout. Wanneer je er dubbele medeklinker in woord staat verdeel je die ‘eerlijk’ over twee lettergrepen.</a:t>
            </a:r>
          </a:p>
        </p:txBody>
      </p:sp>
    </p:spTree>
    <p:extLst>
      <p:ext uri="{BB962C8B-B14F-4D97-AF65-F5344CB8AC3E}">
        <p14:creationId xmlns:p14="http://schemas.microsoft.com/office/powerpoint/2010/main" val="104881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 les kun je…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Bijvoeglijk gebruikte deelwoorden spellen.</a:t>
            </a:r>
          </a:p>
        </p:txBody>
      </p:sp>
    </p:spTree>
    <p:extLst>
      <p:ext uri="{BB962C8B-B14F-4D97-AF65-F5344CB8AC3E}">
        <p14:creationId xmlns:p14="http://schemas.microsoft.com/office/powerpoint/2010/main" val="9301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wordt bedoeld met bijvoeglijk?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Als iets bijvoeglijk gebruikt wordt dan </a:t>
            </a:r>
            <a:r>
              <a:rPr lang="nl-NL" dirty="0" smtClean="0">
                <a:solidFill>
                  <a:srgbClr val="FF0000"/>
                </a:solidFill>
              </a:rPr>
              <a:t>ZEGT</a:t>
            </a:r>
            <a:r>
              <a:rPr lang="nl-NL" dirty="0" smtClean="0"/>
              <a:t> het </a:t>
            </a:r>
            <a:r>
              <a:rPr lang="nl-NL" dirty="0" smtClean="0">
                <a:solidFill>
                  <a:srgbClr val="FF0000"/>
                </a:solidFill>
              </a:rPr>
              <a:t>IETS</a:t>
            </a:r>
            <a:r>
              <a:rPr lang="nl-NL" dirty="0" smtClean="0"/>
              <a:t> over een </a:t>
            </a:r>
            <a:r>
              <a:rPr lang="nl-NL" dirty="0" smtClean="0">
                <a:solidFill>
                  <a:srgbClr val="FF0000"/>
                </a:solidFill>
              </a:rPr>
              <a:t>ZELFSTANDIG NAAMWOORD.</a:t>
            </a:r>
          </a:p>
          <a:p>
            <a:endParaRPr lang="nl-NL" dirty="0"/>
          </a:p>
          <a:p>
            <a:r>
              <a:rPr lang="nl-NL" dirty="0"/>
              <a:t>D</a:t>
            </a:r>
            <a:r>
              <a:rPr lang="nl-NL" dirty="0" smtClean="0"/>
              <a:t>eelwoorden (voltooid en onvoltooid) kun je bijvoeglijk gebruiken: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Zwetend</a:t>
            </a:r>
            <a:r>
              <a:rPr lang="nl-NL" dirty="0" smtClean="0"/>
              <a:t> liep hij de race&gt;&gt;de </a:t>
            </a:r>
            <a:r>
              <a:rPr lang="nl-NL" dirty="0" smtClean="0">
                <a:solidFill>
                  <a:srgbClr val="FF0000"/>
                </a:solidFill>
              </a:rPr>
              <a:t>zwetende </a:t>
            </a:r>
            <a:r>
              <a:rPr lang="nl-NL" dirty="0" smtClean="0"/>
              <a:t>man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Hij had zijn geld al </a:t>
            </a:r>
            <a:r>
              <a:rPr lang="nl-NL" dirty="0" smtClean="0">
                <a:solidFill>
                  <a:srgbClr val="FF0000"/>
                </a:solidFill>
              </a:rPr>
              <a:t>gebruikt</a:t>
            </a:r>
            <a:r>
              <a:rPr lang="nl-NL" dirty="0" smtClean="0"/>
              <a:t>.&gt;&gt;&gt;het </a:t>
            </a:r>
            <a:r>
              <a:rPr lang="nl-NL" dirty="0" smtClean="0">
                <a:solidFill>
                  <a:srgbClr val="FF0000"/>
                </a:solidFill>
              </a:rPr>
              <a:t>gebruikte </a:t>
            </a:r>
            <a:r>
              <a:rPr lang="nl-NL" dirty="0" smtClean="0"/>
              <a:t>geld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57200" y="3773042"/>
            <a:ext cx="140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Onvoltooid deelwoord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618639" y="4889743"/>
            <a:ext cx="140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voltooid deelwoord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840762" y="4888879"/>
            <a:ext cx="140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Bijvoeglijk gebruikt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026277" y="3773042"/>
            <a:ext cx="140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Bijvoeglijk gebruikt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16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18358" cy="1026377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Bijvoeglijk gebruikte deelwoorden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nl-NL" u="sng" dirty="0" smtClean="0"/>
              <a:t>Hoofdregel: Schrijf deze woorden zo KORT mogelijk! </a:t>
            </a:r>
          </a:p>
          <a:p>
            <a:endParaRPr lang="nl-NL" b="0" i="1" dirty="0" smtClean="0"/>
          </a:p>
          <a:p>
            <a:pPr algn="ctr"/>
            <a:r>
              <a:rPr lang="nl-NL" b="0" i="1" dirty="0" smtClean="0"/>
              <a:t>Het verhaal is verteld- het </a:t>
            </a:r>
            <a:r>
              <a:rPr lang="nl-NL" i="1" u="sng" dirty="0" smtClean="0"/>
              <a:t>vertelde</a:t>
            </a:r>
            <a:r>
              <a:rPr lang="nl-NL" b="0" i="1" dirty="0" smtClean="0"/>
              <a:t> verhaal</a:t>
            </a:r>
          </a:p>
          <a:p>
            <a:pPr algn="ctr"/>
            <a:r>
              <a:rPr lang="nl-NL" b="0" i="1" dirty="0" smtClean="0"/>
              <a:t>De afstand is gefietst- de </a:t>
            </a:r>
            <a:r>
              <a:rPr lang="nl-NL" i="1" u="sng" dirty="0" smtClean="0"/>
              <a:t>gefietste</a:t>
            </a:r>
            <a:r>
              <a:rPr lang="nl-NL" b="0" i="1" dirty="0" smtClean="0"/>
              <a:t> afstand</a:t>
            </a:r>
          </a:p>
          <a:p>
            <a:endParaRPr lang="nl-NL" b="0" i="1" dirty="0"/>
          </a:p>
          <a:p>
            <a:pPr>
              <a:buNone/>
            </a:pPr>
            <a:r>
              <a:rPr lang="nl-NL" u="sng" dirty="0"/>
              <a:t>LET OP WOORDEN ALS</a:t>
            </a:r>
            <a:r>
              <a:rPr lang="nl-NL" u="sng" dirty="0" smtClean="0"/>
              <a:t>:</a:t>
            </a:r>
          </a:p>
          <a:p>
            <a:pPr>
              <a:buNone/>
            </a:pPr>
            <a:endParaRPr lang="nl-NL" u="sng" dirty="0"/>
          </a:p>
          <a:p>
            <a:r>
              <a:rPr lang="nl-NL" dirty="0" err="1" smtClean="0"/>
              <a:t>gewiTTe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 err="1" smtClean="0"/>
              <a:t>GereDDe</a:t>
            </a:r>
            <a:endParaRPr lang="nl-NL" dirty="0" smtClean="0"/>
          </a:p>
          <a:p>
            <a:r>
              <a:rPr lang="nl-NL" dirty="0" err="1"/>
              <a:t>g</a:t>
            </a:r>
            <a:r>
              <a:rPr lang="nl-NL" dirty="0" err="1" smtClean="0"/>
              <a:t>ezeTTe</a:t>
            </a:r>
            <a:endParaRPr lang="nl-NL" dirty="0"/>
          </a:p>
          <a:p>
            <a:endParaRPr lang="nl-NL" dirty="0"/>
          </a:p>
          <a:p>
            <a:pPr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hteraccolade 4"/>
          <p:cNvSpPr/>
          <p:nvPr/>
        </p:nvSpPr>
        <p:spPr>
          <a:xfrm>
            <a:off x="1894973" y="4728411"/>
            <a:ext cx="902369" cy="10828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3019928" y="4808167"/>
            <a:ext cx="2490537" cy="92333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De </a:t>
            </a:r>
            <a:r>
              <a:rPr lang="nl-NL" dirty="0" smtClean="0">
                <a:solidFill>
                  <a:schemeClr val="tx2"/>
                </a:solidFill>
              </a:rPr>
              <a:t>uitspraak</a:t>
            </a:r>
            <a:r>
              <a:rPr lang="nl-NL" dirty="0" smtClean="0"/>
              <a:t> is leidend voor de spelling!!!!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491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542421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Onregelmatige/sterke werkwoorden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736558"/>
            <a:ext cx="8632658" cy="4373563"/>
          </a:xfrm>
        </p:spPr>
        <p:txBody>
          <a:bodyPr/>
          <a:lstStyle/>
          <a:p>
            <a:pPr algn="ctr"/>
            <a:r>
              <a:rPr lang="nl-NL" u="sng" dirty="0" smtClean="0"/>
              <a:t>Ook bijvoeglijk te gebruiken! </a:t>
            </a:r>
          </a:p>
          <a:p>
            <a:r>
              <a:rPr lang="nl-NL" u="sng" dirty="0" smtClean="0"/>
              <a:t>Regel: voltooid deelwoord eindigt </a:t>
            </a:r>
            <a:r>
              <a:rPr lang="nl-NL" u="sng" dirty="0" smtClean="0">
                <a:solidFill>
                  <a:srgbClr val="FF0000"/>
                </a:solidFill>
              </a:rPr>
              <a:t>wel</a:t>
            </a:r>
            <a:r>
              <a:rPr lang="nl-NL" u="sng" dirty="0" smtClean="0"/>
              <a:t> op –en         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u="sng" dirty="0" smtClean="0"/>
          </a:p>
          <a:p>
            <a:endParaRPr lang="nl-NL" u="sng" dirty="0" smtClean="0"/>
          </a:p>
          <a:p>
            <a:r>
              <a:rPr lang="nl-NL" u="sng" dirty="0" smtClean="0"/>
              <a:t>Regel: voltooid deelwoord eindigt </a:t>
            </a:r>
            <a:r>
              <a:rPr lang="nl-NL" u="sng" dirty="0" smtClean="0">
                <a:solidFill>
                  <a:srgbClr val="FF0000"/>
                </a:solidFill>
              </a:rPr>
              <a:t>niet </a:t>
            </a:r>
            <a:r>
              <a:rPr lang="nl-NL" u="sng" dirty="0" smtClean="0"/>
              <a:t>op -en </a:t>
            </a:r>
          </a:p>
        </p:txBody>
      </p:sp>
      <p:sp>
        <p:nvSpPr>
          <p:cNvPr id="4" name="PIJL-RECHTS 3"/>
          <p:cNvSpPr/>
          <p:nvPr/>
        </p:nvSpPr>
        <p:spPr>
          <a:xfrm rot="5400000">
            <a:off x="812131" y="2765714"/>
            <a:ext cx="553452" cy="276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38363" y="3367950"/>
            <a:ext cx="2177716" cy="64633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bijvoeglijk </a:t>
            </a:r>
            <a:r>
              <a:rPr lang="nl-NL" dirty="0" err="1" smtClean="0"/>
              <a:t>nw</a:t>
            </a:r>
            <a:r>
              <a:rPr lang="nl-NL" dirty="0" smtClean="0"/>
              <a:t> ook!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068052" y="3229450"/>
            <a:ext cx="5564605" cy="9233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Voorbeeld:</a:t>
            </a:r>
          </a:p>
          <a:p>
            <a:r>
              <a:rPr lang="nl-NL" dirty="0" smtClean="0"/>
              <a:t>De afstand is gelop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r>
              <a:rPr lang="nl-NL" dirty="0" smtClean="0"/>
              <a:t> – de gelop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r>
              <a:rPr lang="nl-NL" dirty="0" smtClean="0"/>
              <a:t> afstand</a:t>
            </a:r>
          </a:p>
          <a:p>
            <a:r>
              <a:rPr lang="nl-NL" dirty="0" smtClean="0"/>
              <a:t>Hij afstand is gezwomm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r>
              <a:rPr lang="nl-NL" dirty="0" smtClean="0"/>
              <a:t>- de gezwomm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r>
              <a:rPr lang="nl-NL" dirty="0" smtClean="0"/>
              <a:t> afstand</a:t>
            </a:r>
            <a:endParaRPr lang="nl-NL" dirty="0"/>
          </a:p>
        </p:txBody>
      </p:sp>
      <p:sp>
        <p:nvSpPr>
          <p:cNvPr id="7" name="PIJL-RECHTS 6"/>
          <p:cNvSpPr/>
          <p:nvPr/>
        </p:nvSpPr>
        <p:spPr>
          <a:xfrm>
            <a:off x="2424363" y="3576815"/>
            <a:ext cx="553452" cy="276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38363" y="5929443"/>
            <a:ext cx="2177716" cy="64633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bijvoeglijk </a:t>
            </a:r>
            <a:r>
              <a:rPr lang="nl-NL" dirty="0" err="1" smtClean="0"/>
              <a:t>nw</a:t>
            </a:r>
            <a:r>
              <a:rPr lang="nl-NL" dirty="0" smtClean="0"/>
              <a:t> ook niet!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188369" y="5790943"/>
            <a:ext cx="5564605" cy="9233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Voorbeeld:</a:t>
            </a:r>
          </a:p>
          <a:p>
            <a:r>
              <a:rPr lang="nl-NL" dirty="0" smtClean="0"/>
              <a:t>Het boek is gebracht – het gebracht</a:t>
            </a:r>
            <a:r>
              <a:rPr lang="nl-NL" dirty="0" smtClean="0">
                <a:solidFill>
                  <a:srgbClr val="FF0000"/>
                </a:solidFill>
              </a:rPr>
              <a:t>e</a:t>
            </a:r>
            <a:r>
              <a:rPr lang="nl-NL" dirty="0" smtClean="0"/>
              <a:t> boek</a:t>
            </a:r>
          </a:p>
          <a:p>
            <a:r>
              <a:rPr lang="nl-NL" dirty="0" smtClean="0"/>
              <a:t>Hij heeft het verhaal bedacht- het bedacht</a:t>
            </a:r>
            <a:r>
              <a:rPr lang="nl-NL" dirty="0" smtClean="0">
                <a:solidFill>
                  <a:srgbClr val="FF0000"/>
                </a:solidFill>
              </a:rPr>
              <a:t>e</a:t>
            </a:r>
            <a:r>
              <a:rPr lang="nl-NL" dirty="0" smtClean="0"/>
              <a:t> verhaal</a:t>
            </a:r>
            <a:endParaRPr lang="nl-NL" dirty="0"/>
          </a:p>
        </p:txBody>
      </p:sp>
      <p:sp>
        <p:nvSpPr>
          <p:cNvPr id="11" name="PIJL-RECHTS 10"/>
          <p:cNvSpPr/>
          <p:nvPr/>
        </p:nvSpPr>
        <p:spPr>
          <a:xfrm>
            <a:off x="2514600" y="6127593"/>
            <a:ext cx="553452" cy="276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RECHTS 11"/>
          <p:cNvSpPr/>
          <p:nvPr/>
        </p:nvSpPr>
        <p:spPr>
          <a:xfrm rot="5400000">
            <a:off x="844212" y="5375854"/>
            <a:ext cx="553452" cy="276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310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Witte&gt; het ……..muurtje</a:t>
            </a:r>
          </a:p>
          <a:p>
            <a:endParaRPr lang="nl-NL" dirty="0"/>
          </a:p>
          <a:p>
            <a:r>
              <a:rPr lang="nl-NL" dirty="0" smtClean="0"/>
              <a:t>Redden&gt; de……..man</a:t>
            </a:r>
          </a:p>
          <a:p>
            <a:endParaRPr lang="nl-NL" dirty="0"/>
          </a:p>
          <a:p>
            <a:r>
              <a:rPr lang="nl-NL" dirty="0" smtClean="0"/>
              <a:t>Zweten&gt; de ……..rug</a:t>
            </a:r>
          </a:p>
          <a:p>
            <a:endParaRPr lang="nl-NL" dirty="0"/>
          </a:p>
          <a:p>
            <a:r>
              <a:rPr lang="nl-NL" dirty="0" smtClean="0"/>
              <a:t>Zetten&gt; de pas ………koffie</a:t>
            </a:r>
          </a:p>
          <a:p>
            <a:endParaRPr lang="nl-NL" dirty="0"/>
          </a:p>
          <a:p>
            <a:r>
              <a:rPr lang="nl-NL" dirty="0" smtClean="0"/>
              <a:t>Verdwijnen&gt;  de ………..schat</a:t>
            </a:r>
          </a:p>
          <a:p>
            <a:endParaRPr lang="nl-NL" dirty="0"/>
          </a:p>
          <a:p>
            <a:r>
              <a:rPr lang="nl-NL" dirty="0" smtClean="0"/>
              <a:t>Lopen&gt; de ………..afstand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39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Witte&gt; het </a:t>
            </a:r>
            <a:r>
              <a:rPr lang="nl-NL" dirty="0" smtClean="0">
                <a:solidFill>
                  <a:srgbClr val="FF0000"/>
                </a:solidFill>
              </a:rPr>
              <a:t>gewitte</a:t>
            </a:r>
            <a:r>
              <a:rPr lang="nl-NL" dirty="0" smtClean="0"/>
              <a:t> muurtje</a:t>
            </a:r>
          </a:p>
          <a:p>
            <a:endParaRPr lang="nl-NL" dirty="0"/>
          </a:p>
          <a:p>
            <a:r>
              <a:rPr lang="nl-NL" dirty="0" smtClean="0"/>
              <a:t>Redden&gt; de </a:t>
            </a:r>
            <a:r>
              <a:rPr lang="nl-NL" dirty="0" smtClean="0">
                <a:solidFill>
                  <a:srgbClr val="FF0000"/>
                </a:solidFill>
              </a:rPr>
              <a:t>geredde</a:t>
            </a:r>
            <a:r>
              <a:rPr lang="nl-NL" dirty="0" smtClean="0"/>
              <a:t> man</a:t>
            </a:r>
          </a:p>
          <a:p>
            <a:endParaRPr lang="nl-NL" dirty="0"/>
          </a:p>
          <a:p>
            <a:r>
              <a:rPr lang="nl-NL" dirty="0" smtClean="0"/>
              <a:t>Zweten&gt; de  </a:t>
            </a:r>
            <a:r>
              <a:rPr lang="nl-NL" dirty="0" smtClean="0">
                <a:solidFill>
                  <a:srgbClr val="FF0000"/>
                </a:solidFill>
              </a:rPr>
              <a:t>bezwete</a:t>
            </a:r>
            <a:r>
              <a:rPr lang="nl-NL" dirty="0" smtClean="0"/>
              <a:t> rug</a:t>
            </a:r>
          </a:p>
          <a:p>
            <a:endParaRPr lang="nl-NL" dirty="0"/>
          </a:p>
          <a:p>
            <a:r>
              <a:rPr lang="nl-NL" dirty="0" smtClean="0"/>
              <a:t>Zetten&gt; de pas </a:t>
            </a:r>
            <a:r>
              <a:rPr lang="nl-NL" dirty="0" smtClean="0">
                <a:solidFill>
                  <a:srgbClr val="FF0000"/>
                </a:solidFill>
              </a:rPr>
              <a:t>gezette</a:t>
            </a:r>
            <a:r>
              <a:rPr lang="nl-NL" dirty="0" smtClean="0"/>
              <a:t> koffie</a:t>
            </a:r>
          </a:p>
          <a:p>
            <a:endParaRPr lang="nl-NL" dirty="0"/>
          </a:p>
          <a:p>
            <a:r>
              <a:rPr lang="nl-NL" dirty="0" smtClean="0"/>
              <a:t>Verdwijnen&gt;  de </a:t>
            </a:r>
            <a:r>
              <a:rPr lang="nl-NL" dirty="0" smtClean="0">
                <a:solidFill>
                  <a:srgbClr val="FF0000"/>
                </a:solidFill>
              </a:rPr>
              <a:t>verdwenen</a:t>
            </a:r>
            <a:r>
              <a:rPr lang="nl-NL" dirty="0" smtClean="0"/>
              <a:t> schat</a:t>
            </a:r>
          </a:p>
          <a:p>
            <a:endParaRPr lang="nl-NL" dirty="0"/>
          </a:p>
          <a:p>
            <a:r>
              <a:rPr lang="nl-NL" dirty="0" smtClean="0"/>
              <a:t>Lopen&gt; de </a:t>
            </a:r>
            <a:r>
              <a:rPr lang="nl-NL" dirty="0" smtClean="0">
                <a:solidFill>
                  <a:srgbClr val="FF0000"/>
                </a:solidFill>
              </a:rPr>
              <a:t>gelopen</a:t>
            </a:r>
            <a:r>
              <a:rPr lang="nl-NL" dirty="0" smtClean="0"/>
              <a:t> afstand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29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Maak twee zinnen waarin </a:t>
            </a:r>
            <a:r>
              <a:rPr lang="nl-NL" dirty="0" smtClean="0">
                <a:solidFill>
                  <a:srgbClr val="FF0000"/>
                </a:solidFill>
              </a:rPr>
              <a:t>JE het onderwerp </a:t>
            </a:r>
            <a:r>
              <a:rPr lang="nl-NL" dirty="0" smtClean="0"/>
              <a:t>is.</a:t>
            </a:r>
          </a:p>
          <a:p>
            <a:r>
              <a:rPr lang="nl-NL" dirty="0" smtClean="0"/>
              <a:t>Gebruik de volgende </a:t>
            </a:r>
            <a:r>
              <a:rPr lang="nl-NL" dirty="0" smtClean="0">
                <a:solidFill>
                  <a:srgbClr val="FF0000"/>
                </a:solidFill>
              </a:rPr>
              <a:t>persoonsvormen: antwoord en antwoordt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Je antwoordt aan mij.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Antwoord je aan mij?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OefenVraag</a:t>
            </a:r>
            <a:r>
              <a:rPr lang="nl-NL" dirty="0" smtClean="0"/>
              <a:t> 1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416488" y="4652381"/>
            <a:ext cx="387910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Uitleg</a:t>
            </a:r>
            <a:endParaRPr lang="nl-NL" dirty="0"/>
          </a:p>
          <a:p>
            <a:r>
              <a:rPr lang="nl-NL" dirty="0" smtClean="0"/>
              <a:t>Als ‘je’ voor de persoonsvorm staat schrijf je de </a:t>
            </a:r>
            <a:r>
              <a:rPr lang="nl-NL" dirty="0" err="1" smtClean="0"/>
              <a:t>ik-vorm+t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416487" y="3344228"/>
            <a:ext cx="387910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Uitleg</a:t>
            </a:r>
          </a:p>
          <a:p>
            <a:r>
              <a:rPr lang="nl-NL" dirty="0" smtClean="0"/>
              <a:t>Als je onderwerp is en achter de persoonsvorm staat, schrijf je de ik-vorm. </a:t>
            </a:r>
          </a:p>
        </p:txBody>
      </p:sp>
    </p:spTree>
    <p:extLst>
      <p:ext uri="{BB962C8B-B14F-4D97-AF65-F5344CB8AC3E}">
        <p14:creationId xmlns:p14="http://schemas.microsoft.com/office/powerpoint/2010/main" val="136232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Maak twee zinnen. </a:t>
            </a:r>
          </a:p>
          <a:p>
            <a:r>
              <a:rPr lang="nl-NL" dirty="0" smtClean="0"/>
              <a:t>Zin 1 met de werkwoordsvorm: </a:t>
            </a:r>
            <a:r>
              <a:rPr lang="nl-NL" dirty="0" smtClean="0">
                <a:solidFill>
                  <a:schemeClr val="tx2"/>
                </a:solidFill>
              </a:rPr>
              <a:t>beantwoord</a:t>
            </a:r>
          </a:p>
          <a:p>
            <a:r>
              <a:rPr lang="nl-NL" dirty="0" smtClean="0"/>
              <a:t>Zin 2 met de werkwoordsvorm: </a:t>
            </a:r>
            <a:r>
              <a:rPr lang="nl-NL" dirty="0" smtClean="0">
                <a:solidFill>
                  <a:schemeClr val="tx2"/>
                </a:solidFill>
              </a:rPr>
              <a:t>beantwoordt</a:t>
            </a:r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Hij beantwoordt de vraag.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Hij heeft de vraag beantwoord.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OefenVraag</a:t>
            </a:r>
            <a:r>
              <a:rPr lang="nl-NL" dirty="0" smtClean="0"/>
              <a:t> 2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416488" y="4883213"/>
            <a:ext cx="387910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Uitleg</a:t>
            </a:r>
            <a:endParaRPr lang="nl-NL" dirty="0"/>
          </a:p>
          <a:p>
            <a:r>
              <a:rPr lang="nl-NL" b="1" u="sng" dirty="0" smtClean="0"/>
              <a:t>Beantwoord</a:t>
            </a:r>
            <a:r>
              <a:rPr lang="nl-NL" dirty="0" smtClean="0"/>
              <a:t> is hier een </a:t>
            </a:r>
            <a:r>
              <a:rPr lang="nl-NL" b="1" u="sng" dirty="0" smtClean="0"/>
              <a:t>voltooid deelwoord. </a:t>
            </a:r>
            <a:r>
              <a:rPr lang="nl-NL" dirty="0" smtClean="0"/>
              <a:t>De laatste letter van de stam zit niet in ‘t ex fokschaap: dus laatste letter een -d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416487" y="3344228"/>
            <a:ext cx="387910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Uitleg</a:t>
            </a:r>
          </a:p>
          <a:p>
            <a:r>
              <a:rPr lang="nl-NL" b="1" u="sng" dirty="0" smtClean="0"/>
              <a:t>Beantwoordt</a:t>
            </a:r>
            <a:r>
              <a:rPr lang="nl-NL" dirty="0" smtClean="0"/>
              <a:t> is hier een </a:t>
            </a:r>
            <a:r>
              <a:rPr lang="nl-NL" b="1" u="sng" dirty="0" smtClean="0"/>
              <a:t>persoonsvorm </a:t>
            </a:r>
            <a:r>
              <a:rPr lang="nl-NL" b="1" u="sng" dirty="0" err="1" smtClean="0"/>
              <a:t>tt</a:t>
            </a:r>
            <a:r>
              <a:rPr lang="nl-NL" b="1" u="sng" dirty="0" smtClean="0"/>
              <a:t>. </a:t>
            </a:r>
            <a:r>
              <a:rPr lang="nl-NL" dirty="0" smtClean="0"/>
              <a:t>In de zin is ‘hij’ het onderwerp: dus </a:t>
            </a:r>
            <a:r>
              <a:rPr lang="nl-NL" dirty="0" err="1" smtClean="0"/>
              <a:t>ik-vorm+t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231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612</TotalTime>
  <Words>480</Words>
  <Application>Microsoft Office PowerPoint</Application>
  <PresentationFormat>Diavoorstelling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Arial Black</vt:lpstr>
      <vt:lpstr>Essentieel</vt:lpstr>
      <vt:lpstr>Spelling</vt:lpstr>
      <vt:lpstr>Aan het einde van de les kun je…</vt:lpstr>
      <vt:lpstr>Wat wordt bedoeld met bijvoeglijk?</vt:lpstr>
      <vt:lpstr>Bijvoeglijk gebruikte deelwoorden</vt:lpstr>
      <vt:lpstr>Onregelmatige/sterke werkwoorden</vt:lpstr>
      <vt:lpstr>Even oefenen!</vt:lpstr>
      <vt:lpstr>Even oefenen!</vt:lpstr>
      <vt:lpstr>OefenVraag 1</vt:lpstr>
      <vt:lpstr>OefenVraag 2</vt:lpstr>
      <vt:lpstr>OefenVraag 3</vt:lpstr>
      <vt:lpstr>OefenVraag 4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56</cp:revision>
  <dcterms:created xsi:type="dcterms:W3CDTF">2015-08-26T11:58:10Z</dcterms:created>
  <dcterms:modified xsi:type="dcterms:W3CDTF">2017-01-09T14:43:26Z</dcterms:modified>
</cp:coreProperties>
</file>