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1" r:id="rId3"/>
    <p:sldId id="269" r:id="rId4"/>
    <p:sldId id="273" r:id="rId5"/>
    <p:sldId id="274" r:id="rId6"/>
    <p:sldId id="257" r:id="rId7"/>
    <p:sldId id="263" r:id="rId8"/>
    <p:sldId id="264" r:id="rId9"/>
    <p:sldId id="272" r:id="rId10"/>
    <p:sldId id="271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mco" initials="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769FD-FDFE-4BB1-A492-AB5D9C1529E8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FC447-3FB1-4E07-BB02-0C05CDA66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15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ingdings" pitchFamily="2" charset="2"/>
              <a:buChar char="Ø"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73870D-1A67-4F8D-B24E-16B63CB3E38A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6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9B2C34F-04F1-42AE-B4CC-A41C7208B8C7}" type="datetimeFigureOut">
              <a:rPr lang="nl-NL" smtClean="0"/>
              <a:t>21-3-2017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000" dirty="0" smtClean="0"/>
              <a:t>Grammatica</a:t>
            </a:r>
            <a:endParaRPr lang="nl-NL" sz="6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Betrekkelijk </a:t>
            </a:r>
            <a:r>
              <a:rPr lang="nl-NL" dirty="0" smtClean="0"/>
              <a:t>voornaamwoord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10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Even oefenen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nl-NL" sz="2400" dirty="0" smtClean="0"/>
              <a:t>Wijs in de volgende zinnen de </a:t>
            </a:r>
            <a:r>
              <a:rPr lang="nl-NL" sz="2400" b="1" dirty="0" smtClean="0"/>
              <a:t>het betrekkelijke </a:t>
            </a:r>
            <a:r>
              <a:rPr lang="nl-NL" sz="2400" b="1" dirty="0" err="1" smtClean="0"/>
              <a:t>vnw</a:t>
            </a:r>
            <a:r>
              <a:rPr lang="nl-NL" sz="2400" b="1" dirty="0" smtClean="0"/>
              <a:t> aan.</a:t>
            </a:r>
            <a:endParaRPr lang="nl-NL" sz="2400" dirty="0" smtClean="0"/>
          </a:p>
          <a:p>
            <a:pPr>
              <a:buFont typeface="Arial" charset="0"/>
              <a:buNone/>
              <a:defRPr/>
            </a:pPr>
            <a:endParaRPr lang="nl-NL" sz="24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Het meisje, dat voor mij staat, vind ik wel leuk.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Alles wat ik doe vindt hij geweldig!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De docent gaf mij nog extra uitleg, wat ik heel fijn vond.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De mensen voor wie ik het doe zijn jullie.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Die jongen die daar loopt is heel goed in Nederlands. 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nl-NL" sz="2400" i="1" dirty="0" smtClean="0"/>
          </a:p>
          <a:p>
            <a:pPr marL="457200" indent="-457200">
              <a:buFont typeface="Arial" charset="0"/>
              <a:buAutoNum type="arabicPeriod"/>
              <a:defRPr/>
            </a:pPr>
            <a:endParaRPr lang="nl-NL" sz="2400" dirty="0" smtClean="0"/>
          </a:p>
          <a:p>
            <a:pPr>
              <a:buFont typeface="Arial" charset="0"/>
              <a:buNone/>
              <a:defRPr/>
            </a:pP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2555776" y="3056984"/>
            <a:ext cx="648072" cy="33783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1763688" y="3574674"/>
            <a:ext cx="612068" cy="36470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6018042" y="4005064"/>
            <a:ext cx="642189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347864" y="4714311"/>
            <a:ext cx="720080" cy="5680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2609529" y="5269130"/>
            <a:ext cx="576064" cy="504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05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betrekkelijk voornaamwoord is en hoe je ze uit een zin haalt.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35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/>
              <a:t>Startopdracht, </a:t>
            </a:r>
            <a:r>
              <a:rPr lang="nl-NL" dirty="0" smtClean="0"/>
              <a:t>neem de zin van opdracht 1 op </a:t>
            </a:r>
            <a:r>
              <a:rPr lang="nl-NL" dirty="0" err="1" smtClean="0"/>
              <a:t>blz</a:t>
            </a:r>
            <a:r>
              <a:rPr lang="nl-NL" dirty="0" smtClean="0"/>
              <a:t> 179 over en benoem de woordsoorten (10m)</a:t>
            </a:r>
          </a:p>
          <a:p>
            <a:endParaRPr lang="nl-NL" dirty="0"/>
          </a:p>
          <a:p>
            <a:r>
              <a:rPr lang="nl-NL" dirty="0" smtClean="0"/>
              <a:t>Uitleg </a:t>
            </a:r>
            <a:r>
              <a:rPr lang="nl-NL" dirty="0" smtClean="0"/>
              <a:t>theorie  (10-15m)</a:t>
            </a:r>
          </a:p>
          <a:p>
            <a:endParaRPr lang="nl-NL" dirty="0"/>
          </a:p>
          <a:p>
            <a:r>
              <a:rPr lang="nl-NL" dirty="0" smtClean="0"/>
              <a:t>Maken opdrachten </a:t>
            </a:r>
            <a:r>
              <a:rPr lang="nl-NL" dirty="0" smtClean="0"/>
              <a:t> 2, 3, 4, ,5 </a:t>
            </a:r>
            <a:r>
              <a:rPr lang="nl-NL" dirty="0" err="1" smtClean="0"/>
              <a:t>blz</a:t>
            </a:r>
            <a:r>
              <a:rPr lang="nl-NL" dirty="0" smtClean="0"/>
              <a:t> 180 en 181 (30m)</a:t>
            </a:r>
          </a:p>
          <a:p>
            <a:endParaRPr lang="nl-NL" dirty="0"/>
          </a:p>
          <a:p>
            <a:r>
              <a:rPr lang="nl-NL" dirty="0" smtClean="0"/>
              <a:t>Pauze (5m)</a:t>
            </a:r>
          </a:p>
          <a:p>
            <a:endParaRPr lang="nl-NL" dirty="0"/>
          </a:p>
          <a:p>
            <a:r>
              <a:rPr lang="nl-NL" dirty="0" smtClean="0"/>
              <a:t>Stil lezen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33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startopdracht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/>
              <a:t>Neem onderstaande zin over en benoem ALLE woorden. Bij woorden die je niet kan benoemen zet je een streepje.</a:t>
            </a:r>
          </a:p>
          <a:p>
            <a:endParaRPr lang="nl-NL" dirty="0"/>
          </a:p>
          <a:p>
            <a:r>
              <a:rPr lang="nl-NL" b="0" i="1" dirty="0" smtClean="0"/>
              <a:t>Wie wil vanavond met mij en mijn twee broertjes naar de Disneyfilm over dat schattige chimpanseetje Oscar?</a:t>
            </a:r>
          </a:p>
          <a:p>
            <a:endParaRPr lang="nl-NL" b="0" i="1" dirty="0"/>
          </a:p>
        </p:txBody>
      </p:sp>
    </p:spTree>
    <p:extLst>
      <p:ext uri="{BB962C8B-B14F-4D97-AF65-F5344CB8AC3E}">
        <p14:creationId xmlns:p14="http://schemas.microsoft.com/office/powerpoint/2010/main" val="42111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480720"/>
          </a:xfrm>
        </p:spPr>
        <p:txBody>
          <a:bodyPr>
            <a:normAutofit fontScale="92500" lnSpcReduction="20000"/>
          </a:bodyPr>
          <a:lstStyle/>
          <a:p>
            <a:r>
              <a:rPr lang="nl-NL" b="0" i="1" dirty="0"/>
              <a:t>Wie </a:t>
            </a:r>
            <a:r>
              <a:rPr lang="nl-NL" b="0" i="1" dirty="0" smtClean="0"/>
              <a:t>: vragend </a:t>
            </a:r>
            <a:r>
              <a:rPr lang="nl-NL" b="0" i="1" dirty="0" err="1" smtClean="0"/>
              <a:t>vnw</a:t>
            </a:r>
            <a:endParaRPr lang="nl-NL" b="0" i="1" dirty="0" smtClean="0"/>
          </a:p>
          <a:p>
            <a:r>
              <a:rPr lang="nl-NL" b="0" i="1" dirty="0" smtClean="0"/>
              <a:t>Wil: werkwoord</a:t>
            </a:r>
          </a:p>
          <a:p>
            <a:r>
              <a:rPr lang="nl-NL" b="0" i="1" dirty="0" smtClean="0"/>
              <a:t>vanavond : bijwoord</a:t>
            </a:r>
          </a:p>
          <a:p>
            <a:r>
              <a:rPr lang="nl-NL" b="0" i="1" dirty="0" err="1" smtClean="0"/>
              <a:t>Met:voorzetsel</a:t>
            </a:r>
            <a:endParaRPr lang="nl-NL" b="0" i="1" dirty="0" smtClean="0"/>
          </a:p>
          <a:p>
            <a:r>
              <a:rPr lang="nl-NL" b="0" i="1" dirty="0" smtClean="0"/>
              <a:t>Mij: persoonlijk voornaamwoord</a:t>
            </a:r>
          </a:p>
          <a:p>
            <a:r>
              <a:rPr lang="nl-NL" b="0" i="1" dirty="0" smtClean="0"/>
              <a:t>En: voegwoord</a:t>
            </a:r>
          </a:p>
          <a:p>
            <a:r>
              <a:rPr lang="nl-NL" b="0" i="1" dirty="0" smtClean="0"/>
              <a:t>Mijn: bezittelijk voornaamwoord</a:t>
            </a:r>
          </a:p>
          <a:p>
            <a:r>
              <a:rPr lang="nl-NL" b="0" i="1" dirty="0" smtClean="0"/>
              <a:t>Twee: telwoord</a:t>
            </a:r>
          </a:p>
          <a:p>
            <a:r>
              <a:rPr lang="nl-NL" b="0" i="1" dirty="0" smtClean="0"/>
              <a:t> broertjes: zelfstandig voornaamwoord</a:t>
            </a:r>
          </a:p>
          <a:p>
            <a:r>
              <a:rPr lang="nl-NL" b="0" i="1" dirty="0" smtClean="0"/>
              <a:t> naar: voorzetsel</a:t>
            </a:r>
          </a:p>
          <a:p>
            <a:r>
              <a:rPr lang="nl-NL" b="0" i="1" dirty="0" smtClean="0"/>
              <a:t> de: lidwoord</a:t>
            </a:r>
          </a:p>
          <a:p>
            <a:r>
              <a:rPr lang="nl-NL" b="0" i="1" dirty="0" smtClean="0"/>
              <a:t> </a:t>
            </a:r>
            <a:r>
              <a:rPr lang="nl-NL" b="0" i="1" dirty="0"/>
              <a:t>Disneyfilm </a:t>
            </a:r>
            <a:r>
              <a:rPr lang="nl-NL" b="0" i="1" dirty="0" smtClean="0"/>
              <a:t>: zelfstandig voornaamwoord</a:t>
            </a:r>
          </a:p>
          <a:p>
            <a:r>
              <a:rPr lang="nl-NL" b="0" i="1" dirty="0" smtClean="0"/>
              <a:t>Over: voorzetsel</a:t>
            </a:r>
          </a:p>
          <a:p>
            <a:r>
              <a:rPr lang="nl-NL" b="0" i="1" dirty="0" smtClean="0"/>
              <a:t> dat: aanwijzend voornaamwoord</a:t>
            </a:r>
          </a:p>
          <a:p>
            <a:r>
              <a:rPr lang="nl-NL" b="0" i="1" dirty="0" smtClean="0"/>
              <a:t> schattige: bijvoeglijk naamwoord</a:t>
            </a:r>
          </a:p>
          <a:p>
            <a:r>
              <a:rPr lang="nl-NL" b="0" i="1" dirty="0" smtClean="0"/>
              <a:t> </a:t>
            </a:r>
            <a:r>
              <a:rPr lang="nl-NL" b="0" i="1" dirty="0"/>
              <a:t>chimpanseetje </a:t>
            </a:r>
            <a:r>
              <a:rPr lang="nl-NL" b="0" i="1" dirty="0" smtClean="0"/>
              <a:t>: zelfstandig naamwoord</a:t>
            </a:r>
          </a:p>
          <a:p>
            <a:r>
              <a:rPr lang="nl-NL" b="0" i="1" dirty="0" smtClean="0"/>
              <a:t>Oscar?: zelfstandig naamwoord</a:t>
            </a:r>
            <a:endParaRPr lang="nl-NL" b="0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501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Betrekkelijk voornaamwoord (</a:t>
            </a:r>
            <a:r>
              <a:rPr lang="nl-NL" dirty="0" err="1" smtClean="0"/>
              <a:t>bvn</a:t>
            </a:r>
            <a:r>
              <a:rPr lang="nl-NL" dirty="0" smtClean="0"/>
              <a:t>) wat is 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Het </a:t>
            </a:r>
            <a:r>
              <a:rPr lang="nl-NL" b="1" dirty="0" err="1" smtClean="0">
                <a:solidFill>
                  <a:srgbClr val="FF0000"/>
                </a:solidFill>
              </a:rPr>
              <a:t>bvn</a:t>
            </a:r>
            <a:r>
              <a:rPr lang="nl-NL" dirty="0" smtClean="0">
                <a:solidFill>
                  <a:srgbClr val="FF0000"/>
                </a:solidFill>
              </a:rPr>
              <a:t>  (</a:t>
            </a:r>
            <a:r>
              <a:rPr lang="nl-NL" dirty="0" err="1" smtClean="0">
                <a:solidFill>
                  <a:srgbClr val="FF0000"/>
                </a:solidFill>
              </a:rPr>
              <a:t>die,dat,wie,wat</a:t>
            </a:r>
            <a:r>
              <a:rPr lang="nl-NL" dirty="0" smtClean="0">
                <a:solidFill>
                  <a:srgbClr val="FF0000"/>
                </a:solidFill>
              </a:rPr>
              <a:t>) </a:t>
            </a:r>
            <a:r>
              <a:rPr lang="nl-NL" dirty="0" smtClean="0"/>
              <a:t>verwijst naar een </a:t>
            </a:r>
            <a:r>
              <a:rPr lang="nl-NL" b="1" u="sng" dirty="0" smtClean="0">
                <a:solidFill>
                  <a:srgbClr val="FF0000"/>
                </a:solidFill>
              </a:rPr>
              <a:t>woord/groepje woorden </a:t>
            </a:r>
            <a:r>
              <a:rPr lang="nl-NL" dirty="0" smtClean="0"/>
              <a:t>dat er vlak voor staat </a:t>
            </a:r>
            <a:r>
              <a:rPr lang="nl-NL" b="1" u="sng" dirty="0" smtClean="0">
                <a:solidFill>
                  <a:srgbClr val="FF0000"/>
                </a:solidFill>
              </a:rPr>
              <a:t>(het antecedent).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 smtClean="0"/>
              <a:t>Kijk maar eens naar de volgende zinnen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u="sng" dirty="0" smtClean="0"/>
              <a:t>Meneer Vrancken die altijd een mooie PowerPoint maakt, gaat zo naar huis.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u="sng" dirty="0" smtClean="0"/>
              <a:t>Het bord, dat nog even gekalibreerd werd, werkt weer.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Gekromde PIJL-OMLAAG 3"/>
          <p:cNvSpPr/>
          <p:nvPr/>
        </p:nvSpPr>
        <p:spPr>
          <a:xfrm>
            <a:off x="1331640" y="3645024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OMLAAG 5"/>
          <p:cNvSpPr/>
          <p:nvPr/>
        </p:nvSpPr>
        <p:spPr>
          <a:xfrm>
            <a:off x="827583" y="4850904"/>
            <a:ext cx="1010779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Wanneer gebruik je </a:t>
            </a:r>
            <a:r>
              <a:rPr lang="nl-NL" dirty="0" smtClean="0"/>
              <a:t>het </a:t>
            </a:r>
            <a:r>
              <a:rPr lang="nl-NL" dirty="0" err="1" smtClean="0"/>
              <a:t>bvn</a:t>
            </a:r>
            <a:r>
              <a:rPr lang="nl-NL" dirty="0" smtClean="0"/>
              <a:t> </a:t>
            </a:r>
            <a:r>
              <a:rPr lang="nl-NL" dirty="0" smtClean="0"/>
              <a:t>die/dat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44257"/>
            <a:ext cx="76200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Ligt aan </a:t>
            </a:r>
            <a:r>
              <a:rPr lang="nl-NL" b="1" u="sng" dirty="0" smtClean="0"/>
              <a:t>het lidwoord </a:t>
            </a:r>
            <a:r>
              <a:rPr lang="nl-NL" dirty="0" smtClean="0"/>
              <a:t>van het antecedent.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Lidwoord de=die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man die daar op straat loopt ken ik van vroeger.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Lidwoord het=dat</a:t>
            </a:r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dirty="0" smtClean="0"/>
              <a:t>Het meisje dat daar op straat loopt ken ik van vroeger.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Gekromde PIJL-OMLAAG 4"/>
          <p:cNvSpPr/>
          <p:nvPr/>
        </p:nvSpPr>
        <p:spPr>
          <a:xfrm>
            <a:off x="1259632" y="5072428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OMLAAG 5"/>
          <p:cNvSpPr/>
          <p:nvPr/>
        </p:nvSpPr>
        <p:spPr>
          <a:xfrm>
            <a:off x="971600" y="3284984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5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wat?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u="sng" dirty="0" smtClean="0"/>
              <a:t>Wat</a:t>
            </a:r>
            <a:r>
              <a:rPr lang="nl-NL" dirty="0" smtClean="0"/>
              <a:t> gebruik je als het antecedent: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onbepaald </a:t>
            </a:r>
            <a:r>
              <a:rPr lang="nl-NL" u="sng" dirty="0" err="1" smtClean="0"/>
              <a:t>vnw</a:t>
            </a:r>
            <a:r>
              <a:rPr lang="nl-NL" u="sng" dirty="0" smtClean="0"/>
              <a:t> is (niets, iets, alles)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Niets </a:t>
            </a:r>
            <a:r>
              <a:rPr lang="nl-NL" dirty="0"/>
              <a:t>wat ik doe is goed.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overtreffende trap is.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Het hardste wat hij ooit liep was 28km per uur.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hele zin is.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Hij uitte kritiek op haar opstel</a:t>
            </a:r>
            <a:r>
              <a:rPr lang="nl-NL" dirty="0" smtClean="0"/>
              <a:t>, wat zij niet leuk vond.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Gekromde PIJL-OMLAAG 4"/>
          <p:cNvSpPr/>
          <p:nvPr/>
        </p:nvSpPr>
        <p:spPr>
          <a:xfrm>
            <a:off x="611560" y="2636912"/>
            <a:ext cx="79208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OMLAAG 5"/>
          <p:cNvSpPr/>
          <p:nvPr/>
        </p:nvSpPr>
        <p:spPr>
          <a:xfrm>
            <a:off x="1619672" y="5197050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Gekromde PIJL-OMLAAG 6"/>
          <p:cNvSpPr/>
          <p:nvPr/>
        </p:nvSpPr>
        <p:spPr>
          <a:xfrm>
            <a:off x="1043608" y="3949871"/>
            <a:ext cx="79208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</a:t>
            </a:r>
            <a:r>
              <a:rPr lang="nl-NL" dirty="0" smtClean="0"/>
              <a:t>wie?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 smtClean="0"/>
              <a:t>Wie</a:t>
            </a:r>
            <a:r>
              <a:rPr lang="nl-NL" dirty="0" smtClean="0"/>
              <a:t> </a:t>
            </a:r>
            <a:r>
              <a:rPr lang="nl-NL" dirty="0" smtClean="0"/>
              <a:t>gebruik je als het antecedent: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de-woord is en verwijst </a:t>
            </a:r>
            <a:r>
              <a:rPr lang="nl-NL" u="sng" dirty="0"/>
              <a:t>het naar </a:t>
            </a:r>
            <a:r>
              <a:rPr lang="nl-NL" u="sng" dirty="0" smtClean="0"/>
              <a:t>personen. Vaak staat er een voorzetsel voor.</a:t>
            </a:r>
          </a:p>
          <a:p>
            <a:endParaRPr lang="nl-NL" u="sng" dirty="0"/>
          </a:p>
          <a:p>
            <a:endParaRPr lang="nl-NL" dirty="0"/>
          </a:p>
          <a:p>
            <a:r>
              <a:rPr lang="nl-NL" dirty="0"/>
              <a:t>De man op wie velen </a:t>
            </a:r>
            <a:r>
              <a:rPr lang="nl-NL" dirty="0" smtClean="0"/>
              <a:t>rekenen,  </a:t>
            </a:r>
            <a:r>
              <a:rPr lang="nl-NL" dirty="0"/>
              <a:t>heeft zich kandidaat gesteld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De leerlingen aan wie hij les gaf, snapten het uiteindelijk.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8" name="Gekromde PIJL-OMLAAG 7"/>
          <p:cNvSpPr/>
          <p:nvPr/>
        </p:nvSpPr>
        <p:spPr>
          <a:xfrm>
            <a:off x="1331640" y="3940493"/>
            <a:ext cx="79208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kromde PIJL-OMLAAG 8"/>
          <p:cNvSpPr/>
          <p:nvPr/>
        </p:nvSpPr>
        <p:spPr>
          <a:xfrm>
            <a:off x="1787222" y="4797152"/>
            <a:ext cx="79208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7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200</TotalTime>
  <Words>470</Words>
  <Application>Microsoft Office PowerPoint</Application>
  <PresentationFormat>Diavoorstelling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Essentieel</vt:lpstr>
      <vt:lpstr>Grammatica</vt:lpstr>
      <vt:lpstr>Aan het einde van deze les weet je…</vt:lpstr>
      <vt:lpstr>Wat gaan we doen deze les?</vt:lpstr>
      <vt:lpstr>startopdracht</vt:lpstr>
      <vt:lpstr>PowerPoint-presentatie</vt:lpstr>
      <vt:lpstr>Betrekkelijk voornaamwoord (bvn) wat is dat?</vt:lpstr>
      <vt:lpstr>Wanneer gebruik je het bvn die/dat</vt:lpstr>
      <vt:lpstr>Wanneer wat?</vt:lpstr>
      <vt:lpstr>Wanneer wie?</vt:lpstr>
      <vt:lpstr>Even oefenen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Betrekkelijk voornaamwoord en telwoord</dc:title>
  <dc:creator>Vrancken, Remco</dc:creator>
  <cp:lastModifiedBy>Vrancken, R.</cp:lastModifiedBy>
  <cp:revision>29</cp:revision>
  <dcterms:created xsi:type="dcterms:W3CDTF">2014-02-07T12:33:54Z</dcterms:created>
  <dcterms:modified xsi:type="dcterms:W3CDTF">2017-03-21T07:15:42Z</dcterms:modified>
</cp:coreProperties>
</file>