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7" r:id="rId3"/>
    <p:sldId id="257" r:id="rId4"/>
    <p:sldId id="267" r:id="rId5"/>
    <p:sldId id="263" r:id="rId6"/>
    <p:sldId id="282" r:id="rId7"/>
    <p:sldId id="283" r:id="rId8"/>
    <p:sldId id="284" r:id="rId9"/>
    <p:sldId id="285" r:id="rId10"/>
    <p:sldId id="278" r:id="rId11"/>
    <p:sldId id="280" r:id="rId12"/>
    <p:sldId id="274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77"/>
            <p14:sldId id="257"/>
            <p14:sldId id="267"/>
            <p14:sldId id="263"/>
            <p14:sldId id="282"/>
            <p14:sldId id="283"/>
            <p14:sldId id="284"/>
            <p14:sldId id="285"/>
            <p14:sldId id="278"/>
            <p14:sldId id="280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29,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</a:t>
            </a:r>
            <a:r>
              <a:rPr lang="nl-NL" dirty="0" smtClean="0"/>
              <a:t>4.2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Betoog, soorten argumenten en kritisch lezen van een betoog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1632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Tekstverband h4</a:t>
            </a:r>
            <a:br>
              <a:rPr lang="nl-NL" dirty="0" smtClean="0"/>
            </a:br>
            <a:r>
              <a:rPr lang="nl-NL" dirty="0" smtClean="0"/>
              <a:t>Waar gaat het om </a:t>
            </a:r>
            <a:r>
              <a:rPr lang="nl-NL" dirty="0" smtClean="0"/>
              <a:t> </a:t>
            </a:r>
            <a:r>
              <a:rPr lang="nl-NL" dirty="0" smtClean="0"/>
              <a:t>en </a:t>
            </a:r>
            <a:r>
              <a:rPr lang="nl-NL" dirty="0" smtClean="0"/>
              <a:t>waaraan </a:t>
            </a:r>
            <a:r>
              <a:rPr lang="nl-NL" dirty="0" smtClean="0"/>
              <a:t>zie je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80674"/>
            <a:ext cx="7620000" cy="4345489"/>
          </a:xfrm>
        </p:spPr>
        <p:txBody>
          <a:bodyPr>
            <a:normAutofit/>
          </a:bodyPr>
          <a:lstStyle/>
          <a:p>
            <a:r>
              <a:rPr lang="nl-NL" dirty="0" smtClean="0"/>
              <a:t>Het regent buiten en daarom neem ik mijn paraplu mee.</a:t>
            </a:r>
          </a:p>
          <a:p>
            <a:endParaRPr lang="nl-NL" dirty="0"/>
          </a:p>
          <a:p>
            <a:r>
              <a:rPr lang="nl-NL" dirty="0" smtClean="0"/>
              <a:t>Ik ben erg moe want ik ben laat naar bed gegaan.</a:t>
            </a:r>
          </a:p>
          <a:p>
            <a:endParaRPr lang="nl-NL" dirty="0"/>
          </a:p>
          <a:p>
            <a:r>
              <a:rPr lang="nl-NL" dirty="0" smtClean="0"/>
              <a:t>De spoorbomen zijn dicht omdat </a:t>
            </a:r>
            <a:r>
              <a:rPr lang="nl-NL" smtClean="0"/>
              <a:t>de trein eraan komt.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98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304158" y="116947"/>
            <a:ext cx="3291840" cy="639762"/>
          </a:xfrm>
        </p:spPr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Oorzaak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304158" y="1032144"/>
            <a:ext cx="3291840" cy="43580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chemeClr val="tx2"/>
                </a:solidFill>
              </a:rPr>
              <a:t>Doordat het glad was… 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chemeClr val="tx2"/>
                </a:solidFill>
              </a:rPr>
              <a:t>Het regende heel hard met als gevolg….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chemeClr val="tx2"/>
                </a:solidFill>
              </a:rPr>
              <a:t>Ik was te laat opgestaan waardoor ik…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chemeClr val="tx2"/>
                </a:solidFill>
              </a:rPr>
              <a:t>Omdat ik dus laat was moest…</a:t>
            </a:r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93208" y="436828"/>
            <a:ext cx="3291840" cy="639762"/>
          </a:xfrm>
        </p:spPr>
        <p:txBody>
          <a:bodyPr/>
          <a:lstStyle/>
          <a:p>
            <a:endParaRPr lang="nl-NL" dirty="0" smtClean="0">
              <a:solidFill>
                <a:srgbClr val="00B050"/>
              </a:solidFill>
            </a:endParaRPr>
          </a:p>
          <a:p>
            <a:endParaRPr lang="nl-NL" dirty="0">
              <a:solidFill>
                <a:srgbClr val="00B050"/>
              </a:solidFill>
            </a:endParaRPr>
          </a:p>
          <a:p>
            <a:endParaRPr lang="nl-NL" dirty="0" smtClean="0">
              <a:solidFill>
                <a:srgbClr val="00B050"/>
              </a:solidFill>
            </a:endParaRPr>
          </a:p>
          <a:p>
            <a:endParaRPr lang="nl-NL" dirty="0">
              <a:solidFill>
                <a:srgbClr val="00B050"/>
              </a:solidFill>
            </a:endParaRPr>
          </a:p>
          <a:p>
            <a:r>
              <a:rPr lang="nl-NL" dirty="0" smtClean="0">
                <a:solidFill>
                  <a:srgbClr val="00B050"/>
                </a:solidFill>
              </a:rPr>
              <a:t>Gevolg</a:t>
            </a:r>
            <a:endParaRPr lang="nl-NL" dirty="0"/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28514" y="1032145"/>
            <a:ext cx="3291840" cy="384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00B050"/>
                </a:solidFill>
              </a:rPr>
              <a:t>…gleed ik uit.</a:t>
            </a:r>
            <a:r>
              <a:rPr lang="nl-NL" sz="2200" dirty="0">
                <a:solidFill>
                  <a:srgbClr val="00B050"/>
                </a:solidFill>
              </a:rPr>
              <a:t> </a:t>
            </a:r>
            <a:endParaRPr lang="nl-NL" sz="22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sz="22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sz="22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00B050"/>
                </a:solidFill>
              </a:rPr>
              <a:t>..dat </a:t>
            </a:r>
            <a:r>
              <a:rPr lang="nl-NL" sz="2200" dirty="0">
                <a:solidFill>
                  <a:srgbClr val="00B050"/>
                </a:solidFill>
              </a:rPr>
              <a:t>ik drijfnat </a:t>
            </a:r>
            <a:r>
              <a:rPr lang="nl-NL" sz="2200" dirty="0" smtClean="0">
                <a:solidFill>
                  <a:srgbClr val="00B050"/>
                </a:solidFill>
              </a:rPr>
              <a:t>werd.</a:t>
            </a:r>
          </a:p>
          <a:p>
            <a:pPr marL="457200" indent="-457200">
              <a:buFont typeface="+mj-lt"/>
              <a:buAutoNum type="arabicPeriod"/>
            </a:pPr>
            <a:endParaRPr lang="nl-NL" sz="2200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00B050"/>
                </a:solidFill>
              </a:rPr>
              <a:t>..te </a:t>
            </a:r>
            <a:r>
              <a:rPr lang="nl-NL" sz="2200" dirty="0">
                <a:solidFill>
                  <a:srgbClr val="00B050"/>
                </a:solidFill>
              </a:rPr>
              <a:t>laat op school was.</a:t>
            </a:r>
          </a:p>
          <a:p>
            <a:pPr marL="457200" indent="-457200">
              <a:buFont typeface="+mj-lt"/>
              <a:buAutoNum type="arabicPeriod"/>
            </a:pPr>
            <a:endParaRPr lang="nl-NL" sz="22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00B050"/>
                </a:solidFill>
              </a:rPr>
              <a:t>…ik </a:t>
            </a:r>
            <a:r>
              <a:rPr lang="nl-NL" sz="2200" dirty="0">
                <a:solidFill>
                  <a:srgbClr val="00B050"/>
                </a:solidFill>
              </a:rPr>
              <a:t>een te-laatje halen</a:t>
            </a:r>
            <a:r>
              <a:rPr lang="nl-NL" dirty="0">
                <a:solidFill>
                  <a:srgbClr val="00B050"/>
                </a:solidFill>
              </a:rPr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93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6642" y="2018923"/>
            <a:ext cx="3119146" cy="2840414"/>
          </a:xfrm>
          <a:prstGeom prst="rect">
            <a:avLst/>
          </a:prstGeom>
        </p:spPr>
      </p:pic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524318"/>
            <a:ext cx="4286816" cy="448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000" u="sng" dirty="0" smtClean="0"/>
              <a:t>Bron betrouwbaar?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u="sng" dirty="0" smtClean="0"/>
              <a:t>Schrijver deskundig?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u="sng" dirty="0" smtClean="0"/>
              <a:t>Informatie waar?</a:t>
            </a:r>
            <a:endParaRPr lang="nl-NL" sz="2000" u="sng" dirty="0"/>
          </a:p>
          <a:p>
            <a:endParaRPr lang="nl-NL" sz="2000" dirty="0" smtClean="0"/>
          </a:p>
          <a:p>
            <a:endParaRPr lang="nl-NL" sz="2000" dirty="0"/>
          </a:p>
          <a:p>
            <a:endParaRPr lang="nl-NL" sz="2000" dirty="0" smtClean="0"/>
          </a:p>
          <a:p>
            <a:endParaRPr lang="nl-NL" sz="2000" dirty="0"/>
          </a:p>
          <a:p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lezen </a:t>
            </a:r>
            <a:endParaRPr lang="nl-NL" dirty="0"/>
          </a:p>
        </p:txBody>
      </p:sp>
      <p:sp>
        <p:nvSpPr>
          <p:cNvPr id="2" name="PIJL-RECHTS 1"/>
          <p:cNvSpPr/>
          <p:nvPr/>
        </p:nvSpPr>
        <p:spPr>
          <a:xfrm>
            <a:off x="805758" y="3286408"/>
            <a:ext cx="995882" cy="488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2118511" y="2897109"/>
            <a:ext cx="2263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Vooral </a:t>
            </a:r>
            <a:r>
              <a:rPr lang="nl-NL" b="1" dirty="0" smtClean="0"/>
              <a:t>ARGUMENTEN </a:t>
            </a:r>
            <a:r>
              <a:rPr lang="nl-NL" dirty="0" smtClean="0"/>
              <a:t>kritisch bekijken.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Lezen </a:t>
            </a:r>
            <a:r>
              <a:rPr lang="nl-NL" dirty="0" smtClean="0"/>
              <a:t>3,2 maken </a:t>
            </a:r>
            <a:r>
              <a:rPr lang="nl-NL" dirty="0" err="1"/>
              <a:t>opdr</a:t>
            </a:r>
            <a:r>
              <a:rPr lang="nl-NL" dirty="0"/>
              <a:t> </a:t>
            </a:r>
            <a:r>
              <a:rPr lang="nl-NL" dirty="0" smtClean="0"/>
              <a:t>1 t/m 13</a:t>
            </a:r>
          </a:p>
          <a:p>
            <a:endParaRPr lang="nl-NL" dirty="0"/>
          </a:p>
          <a:p>
            <a:pPr marL="342900" indent="-342900">
              <a:buFont typeface="Arial"/>
              <a:buChar char="•"/>
            </a:pPr>
            <a:endParaRPr lang="nl-NL" sz="24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06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betoog is en hoe deze opgebouwd wordt.</a:t>
            </a:r>
          </a:p>
          <a:p>
            <a:endParaRPr lang="nl-NL" dirty="0"/>
          </a:p>
          <a:p>
            <a:r>
              <a:rPr lang="nl-NL" dirty="0" smtClean="0"/>
              <a:t>Welke soorten argumenten er zijn.</a:t>
            </a:r>
          </a:p>
          <a:p>
            <a:endParaRPr lang="nl-NL" dirty="0"/>
          </a:p>
          <a:p>
            <a:r>
              <a:rPr lang="nl-NL" dirty="0" smtClean="0"/>
              <a:t>Waarom het belangrijk is om kritisch te lezen.</a:t>
            </a:r>
          </a:p>
          <a:p>
            <a:endParaRPr lang="nl-NL" dirty="0"/>
          </a:p>
          <a:p>
            <a:r>
              <a:rPr lang="nl-NL" dirty="0" smtClean="0"/>
              <a:t>Herhaling tekstverbanden+ nieuw tekstverband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3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05626"/>
            <a:ext cx="7620000" cy="5449427"/>
          </a:xfrm>
        </p:spPr>
        <p:txBody>
          <a:bodyPr>
            <a:normAutofit fontScale="92500" lnSpcReduction="10000"/>
          </a:bodyPr>
          <a:lstStyle/>
          <a:p>
            <a:endParaRPr lang="nl-NL" dirty="0"/>
          </a:p>
          <a:p>
            <a:r>
              <a:rPr lang="nl-NL" dirty="0" smtClean="0"/>
              <a:t>Start paragraaf 3.2 met </a:t>
            </a:r>
            <a:r>
              <a:rPr lang="nl-NL" dirty="0" err="1" smtClean="0"/>
              <a:t>kahoot</a:t>
            </a:r>
            <a:r>
              <a:rPr lang="nl-NL" dirty="0" smtClean="0"/>
              <a:t> over tekstverbanden(10m)</a:t>
            </a:r>
          </a:p>
          <a:p>
            <a:endParaRPr lang="nl-NL" dirty="0"/>
          </a:p>
          <a:p>
            <a:r>
              <a:rPr lang="nl-NL" dirty="0" smtClean="0"/>
              <a:t>Stuk theorie (10m)</a:t>
            </a:r>
          </a:p>
          <a:p>
            <a:endParaRPr lang="nl-NL" dirty="0"/>
          </a:p>
          <a:p>
            <a:r>
              <a:rPr lang="nl-NL" dirty="0" smtClean="0"/>
              <a:t>Korte oefening om de begrippen te oefenen (10m)</a:t>
            </a:r>
          </a:p>
          <a:p>
            <a:endParaRPr lang="nl-NL" dirty="0" smtClean="0"/>
          </a:p>
          <a:p>
            <a:r>
              <a:rPr lang="nl-NL" dirty="0" smtClean="0"/>
              <a:t>Lezen 3.2 maken </a:t>
            </a:r>
            <a:r>
              <a:rPr lang="nl-NL" dirty="0" err="1" smtClean="0"/>
              <a:t>opdr</a:t>
            </a:r>
            <a:r>
              <a:rPr lang="nl-NL" dirty="0" smtClean="0"/>
              <a:t> 1 t/m 7 (20m)</a:t>
            </a:r>
          </a:p>
          <a:p>
            <a:r>
              <a:rPr lang="nl-NL" dirty="0" smtClean="0"/>
              <a:t> pauze (5m)</a:t>
            </a:r>
          </a:p>
          <a:p>
            <a:endParaRPr lang="nl-NL" dirty="0"/>
          </a:p>
          <a:p>
            <a:r>
              <a:rPr lang="nl-NL" dirty="0" smtClean="0"/>
              <a:t>Lezen 3.2 afmaken (30m)</a:t>
            </a:r>
          </a:p>
          <a:p>
            <a:endParaRPr lang="nl-NL" dirty="0"/>
          </a:p>
          <a:p>
            <a:r>
              <a:rPr lang="nl-NL" dirty="0" smtClean="0"/>
              <a:t>Boek lezen (15m)</a:t>
            </a:r>
            <a:endParaRPr lang="nl-NL" dirty="0"/>
          </a:p>
          <a:p>
            <a:endParaRPr lang="nl-NL" dirty="0" smtClean="0"/>
          </a:p>
          <a:p>
            <a:pPr marL="342900" indent="-342900">
              <a:buFont typeface="Arial"/>
              <a:buChar char="•"/>
            </a:pPr>
            <a:endParaRPr lang="nl-NL" sz="24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84237"/>
          </a:xfrm>
        </p:spPr>
        <p:txBody>
          <a:bodyPr/>
          <a:lstStyle/>
          <a:p>
            <a:r>
              <a:rPr lang="nl-NL" dirty="0" smtClean="0"/>
              <a:t>Betoog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0" y="1752600"/>
            <a:ext cx="8077200" cy="4373563"/>
          </a:xfrm>
        </p:spPr>
        <p:txBody>
          <a:bodyPr/>
          <a:lstStyle/>
          <a:p>
            <a:r>
              <a:rPr lang="nl-NL" dirty="0" smtClean="0"/>
              <a:t>Betoog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Opbouw van een betoog           </a:t>
            </a:r>
          </a:p>
        </p:txBody>
      </p:sp>
      <p:sp>
        <p:nvSpPr>
          <p:cNvPr id="2" name="PIJL-RECHTS 1"/>
          <p:cNvSpPr/>
          <p:nvPr/>
        </p:nvSpPr>
        <p:spPr>
          <a:xfrm>
            <a:off x="1104523" y="1855960"/>
            <a:ext cx="1167897" cy="280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498756" y="1524318"/>
            <a:ext cx="43185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Tekstsoort </a:t>
            </a:r>
            <a:r>
              <a:rPr lang="nl-NL" dirty="0" smtClean="0"/>
              <a:t>waarin de SCHRIJVER zijn MENING geeft.</a:t>
            </a:r>
            <a:endParaRPr lang="nl-NL" dirty="0"/>
          </a:p>
        </p:txBody>
      </p:sp>
      <p:sp>
        <p:nvSpPr>
          <p:cNvPr id="5" name="PIJL-OMLAAG 4"/>
          <p:cNvSpPr/>
          <p:nvPr/>
        </p:nvSpPr>
        <p:spPr>
          <a:xfrm>
            <a:off x="959667" y="2282721"/>
            <a:ext cx="298765" cy="1396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0" y="3825240"/>
            <a:ext cx="2860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Tekstdoel</a:t>
            </a:r>
            <a:r>
              <a:rPr lang="nl-NL" dirty="0" smtClean="0"/>
              <a:t>=OVERTUIGEN door GOEDE ARGUMENTEN</a:t>
            </a:r>
            <a:endParaRPr lang="nl-NL" dirty="0"/>
          </a:p>
        </p:txBody>
      </p:sp>
      <p:sp>
        <p:nvSpPr>
          <p:cNvPr id="13" name="PIJL-RECHTS 12"/>
          <p:cNvSpPr/>
          <p:nvPr/>
        </p:nvSpPr>
        <p:spPr>
          <a:xfrm>
            <a:off x="3094776" y="5358142"/>
            <a:ext cx="1167897" cy="280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4479956" y="4438471"/>
            <a:ext cx="436527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FF0000"/>
                </a:solidFill>
              </a:rPr>
              <a:t>Inleiding: </a:t>
            </a:r>
            <a:r>
              <a:rPr lang="nl-NL" dirty="0" smtClean="0"/>
              <a:t>aankondigen onderwerp en aangeven mening is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FF0000"/>
                </a:solidFill>
              </a:rPr>
              <a:t>Kern:</a:t>
            </a:r>
            <a:r>
              <a:rPr lang="nl-NL" dirty="0" smtClean="0"/>
              <a:t> argumenten voor mening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FF0000"/>
                </a:solidFill>
              </a:rPr>
              <a:t>Slot: </a:t>
            </a:r>
            <a:r>
              <a:rPr lang="nl-NL" dirty="0" smtClean="0"/>
              <a:t>Logische conclusie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434" y="2340607"/>
            <a:ext cx="2031230" cy="203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Argumenten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2082317" y="2314191"/>
            <a:ext cx="14892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Subjectieve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058933" y="1465511"/>
            <a:ext cx="14892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Objectieve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28685" y="1739080"/>
            <a:ext cx="12871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Argumenten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651975" y="2145369"/>
            <a:ext cx="282468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Meningen, persoonlijke indrukken, vermoedens </a:t>
            </a:r>
            <a:r>
              <a:rPr lang="nl-NL" dirty="0" err="1" smtClean="0"/>
              <a:t>enz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651975" y="1347527"/>
            <a:ext cx="30781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Feiten, gegevens uit onderzoek</a:t>
            </a:r>
            <a:endParaRPr lang="nl-NL" dirty="0"/>
          </a:p>
        </p:txBody>
      </p:sp>
      <p:sp>
        <p:nvSpPr>
          <p:cNvPr id="3" name="PIJL-RECHTS 2"/>
          <p:cNvSpPr/>
          <p:nvPr/>
        </p:nvSpPr>
        <p:spPr>
          <a:xfrm>
            <a:off x="1373128" y="1869120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-RECHTS 20"/>
          <p:cNvSpPr/>
          <p:nvPr/>
        </p:nvSpPr>
        <p:spPr>
          <a:xfrm>
            <a:off x="3785868" y="2263248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RECHTS 23"/>
          <p:cNvSpPr/>
          <p:nvPr/>
        </p:nvSpPr>
        <p:spPr>
          <a:xfrm>
            <a:off x="3754176" y="1450115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utoShape 4" descr="Afbeeldingsresultaat voor betoog"/>
          <p:cNvSpPr>
            <a:spLocks noChangeAspect="1" noChangeArrowheads="1"/>
          </p:cNvSpPr>
          <p:nvPr/>
        </p:nvSpPr>
        <p:spPr bwMode="auto">
          <a:xfrm>
            <a:off x="679802" y="3484861"/>
            <a:ext cx="814020" cy="99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8" descr="Afbeeldingsresultaat voor betoog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72016" y="4644428"/>
            <a:ext cx="20732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Tegenargumenten</a:t>
            </a:r>
            <a:endParaRPr lang="nl-NL" dirty="0"/>
          </a:p>
        </p:txBody>
      </p:sp>
      <p:sp>
        <p:nvSpPr>
          <p:cNvPr id="26" name="PIJL-RECHTS 25"/>
          <p:cNvSpPr/>
          <p:nvPr/>
        </p:nvSpPr>
        <p:spPr>
          <a:xfrm>
            <a:off x="2301846" y="4610416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3010283" y="4367429"/>
            <a:ext cx="282468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Argumenten </a:t>
            </a:r>
            <a:r>
              <a:rPr lang="nl-NL" dirty="0" smtClean="0">
                <a:solidFill>
                  <a:srgbClr val="FF0000"/>
                </a:solidFill>
              </a:rPr>
              <a:t>tegen</a:t>
            </a:r>
            <a:r>
              <a:rPr lang="nl-NL" dirty="0" smtClean="0"/>
              <a:t> zijn mening. De schrijver probeert deze te </a:t>
            </a:r>
            <a:r>
              <a:rPr lang="nl-NL" dirty="0" smtClean="0">
                <a:solidFill>
                  <a:srgbClr val="FF0000"/>
                </a:solidFill>
              </a:rPr>
              <a:t>weerleggen!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564" y="3231861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19" grpId="0" animBg="1"/>
      <p:bldP spid="3" grpId="0" animBg="1"/>
      <p:bldP spid="21" grpId="0" animBg="1"/>
      <p:bldP spid="24" grpId="0" animBg="1"/>
      <p:bldP spid="9" grpId="0" animBg="1"/>
      <p:bldP spid="26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56610" y="365117"/>
            <a:ext cx="5791200" cy="42479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20650" y="1932654"/>
            <a:ext cx="14892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Ik vind dat school later moet starten.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72016" y="1486026"/>
            <a:ext cx="12871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Mening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2627771" y="1941201"/>
            <a:ext cx="282468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Pubers hebben meer slaap nodig.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Betere prestaties door leerlingen.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2617886" y="1486026"/>
            <a:ext cx="3078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argumenten</a:t>
            </a:r>
            <a:endParaRPr lang="nl-NL" dirty="0"/>
          </a:p>
        </p:txBody>
      </p:sp>
      <p:sp>
        <p:nvSpPr>
          <p:cNvPr id="3" name="PIJL-RECHTS 2"/>
          <p:cNvSpPr/>
          <p:nvPr/>
        </p:nvSpPr>
        <p:spPr>
          <a:xfrm>
            <a:off x="1664770" y="2198698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utoShape 4" descr="Afbeeldingsresultaat voor betoog"/>
          <p:cNvSpPr>
            <a:spLocks noChangeAspect="1" noChangeArrowheads="1"/>
          </p:cNvSpPr>
          <p:nvPr/>
        </p:nvSpPr>
        <p:spPr bwMode="auto">
          <a:xfrm>
            <a:off x="679802" y="3484861"/>
            <a:ext cx="814020" cy="99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8" descr="Afbeeldingsresultaat voor betoog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72016" y="4644428"/>
            <a:ext cx="20732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Tegenargumenten</a:t>
            </a:r>
            <a:endParaRPr lang="nl-NL" dirty="0"/>
          </a:p>
        </p:txBody>
      </p:sp>
      <p:sp>
        <p:nvSpPr>
          <p:cNvPr id="26" name="PIJL-RECHTS 25"/>
          <p:cNvSpPr/>
          <p:nvPr/>
        </p:nvSpPr>
        <p:spPr>
          <a:xfrm>
            <a:off x="2301846" y="4610416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3010283" y="3826008"/>
            <a:ext cx="282468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effect is tijdelijk, na een aantal weken zal de school weer een uur later moeten starten.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Leerlingen slapen te laat door het gebruik van mobieltjes en </a:t>
            </a:r>
            <a:r>
              <a:rPr lang="nl-NL" dirty="0" err="1" smtClean="0">
                <a:solidFill>
                  <a:srgbClr val="FF0000"/>
                </a:solidFill>
              </a:rPr>
              <a:t>tablets</a:t>
            </a:r>
            <a:r>
              <a:rPr lang="nl-NL" dirty="0">
                <a:solidFill>
                  <a:srgbClr val="FF0000"/>
                </a:solidFill>
              </a:rPr>
              <a:t>.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564" y="3231861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3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19" grpId="0" animBg="1"/>
      <p:bldP spid="3" grpId="0" animBg="1"/>
      <p:bldP spid="9" grpId="0" animBg="1"/>
      <p:bldP spid="2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 h1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20034"/>
              </p:ext>
            </p:extLst>
          </p:nvPr>
        </p:nvGraphicFramePr>
        <p:xfrm>
          <a:off x="537171" y="1491583"/>
          <a:ext cx="7140168" cy="4628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opsommend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Ten</a:t>
                      </a:r>
                      <a:r>
                        <a:rPr lang="nl-NL" sz="1600" baseline="0" dirty="0" smtClean="0"/>
                        <a:t> eerste, tweede, ook, eveneens, verder, tevens, verder, ten slotte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rgbClr val="FF0000"/>
                          </a:solidFill>
                        </a:rPr>
                        <a:t>Ten eerste </a:t>
                      </a:r>
                      <a:r>
                        <a:rPr lang="nl-NL" sz="1600" dirty="0" smtClean="0"/>
                        <a:t>vind ik</a:t>
                      </a:r>
                      <a:r>
                        <a:rPr lang="nl-NL" sz="1600" baseline="0" dirty="0" smtClean="0"/>
                        <a:t> Nederlands leuk,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tweede</a:t>
                      </a:r>
                      <a:r>
                        <a:rPr lang="nl-NL" sz="1600" baseline="0" dirty="0" smtClean="0"/>
                        <a:t> erg uitdagend en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slotte </a:t>
                      </a:r>
                      <a:r>
                        <a:rPr lang="nl-NL" sz="1600" baseline="0" dirty="0" smtClean="0"/>
                        <a:t>geweldig!</a:t>
                      </a:r>
                      <a:endParaRPr lang="nl-NL" sz="1600" dirty="0"/>
                    </a:p>
                  </a:txBody>
                  <a:tcPr/>
                </a:tc>
              </a:tr>
              <a:tr h="1472723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tijdsvolgorde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Eerst, intussen, terwijl, toen, vervolgens, daarna, voordat/nadat,</a:t>
                      </a:r>
                      <a:r>
                        <a:rPr lang="nl-NL" sz="1600" baseline="0" dirty="0" smtClean="0"/>
                        <a:t> ten slotte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legt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eerst </a:t>
                      </a:r>
                      <a:r>
                        <a:rPr lang="nl-NL" sz="1600" baseline="0" dirty="0" smtClean="0"/>
                        <a:t>wat uit en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daarna </a:t>
                      </a:r>
                      <a:r>
                        <a:rPr lang="nl-NL" sz="1600" baseline="0" dirty="0" smtClean="0"/>
                        <a:t>moet de leerlingen aan hun werk gaan.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tegenstellend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Maar, echter, evenwel,</a:t>
                      </a:r>
                      <a:r>
                        <a:rPr lang="nl-NL" sz="1600" baseline="0" dirty="0" smtClean="0"/>
                        <a:t> toch, daarentegen, enerzijds/anderzijds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is net nieuw,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maar</a:t>
                      </a:r>
                      <a:r>
                        <a:rPr lang="nl-NL" sz="1600" baseline="0" dirty="0" smtClean="0"/>
                        <a:t> hij voelt zich al helemaal thuis.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72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 h2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06417"/>
              </p:ext>
            </p:extLst>
          </p:nvPr>
        </p:nvGraphicFramePr>
        <p:xfrm>
          <a:off x="537171" y="1491583"/>
          <a:ext cx="7140168" cy="4628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Uitleggend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Bijvoorbeeld, dat wil zeggen, met andere woorden, zoals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tx1"/>
                          </a:solidFill>
                        </a:rPr>
                        <a:t>Meneer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600" baseline="0" dirty="0" err="1" smtClean="0">
                          <a:solidFill>
                            <a:schemeClr val="tx1"/>
                          </a:solidFill>
                        </a:rPr>
                        <a:t>Vrancken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vindt dit een leuke klas. </a:t>
                      </a:r>
                      <a:r>
                        <a:rPr lang="nl-NL" sz="1600" b="1" baseline="0" dirty="0" smtClean="0">
                          <a:solidFill>
                            <a:schemeClr val="tx2"/>
                          </a:solidFill>
                        </a:rPr>
                        <a:t>Met andere woorden: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hij komt hier graag!</a:t>
                      </a:r>
                      <a:endParaRPr lang="nl-N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72723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redengevend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Want, omdat,</a:t>
                      </a:r>
                      <a:r>
                        <a:rPr lang="nl-NL" sz="1600" baseline="0" dirty="0" smtClean="0"/>
                        <a:t> daarom, immers, namelijk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Er</a:t>
                      </a:r>
                      <a:r>
                        <a:rPr lang="nl-NL" sz="1600" baseline="0" dirty="0" smtClean="0"/>
                        <a:t> stond een file en </a:t>
                      </a:r>
                      <a:r>
                        <a:rPr lang="nl-NL" sz="1600" b="1" baseline="0" dirty="0" smtClean="0">
                          <a:solidFill>
                            <a:schemeClr val="tx2"/>
                          </a:solidFill>
                        </a:rPr>
                        <a:t>daarom</a:t>
                      </a:r>
                      <a:r>
                        <a:rPr lang="nl-NL" sz="1600" baseline="0" dirty="0" smtClean="0"/>
                        <a:t> ben ik te laat!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concluderend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Maar, echter, evenwel,</a:t>
                      </a:r>
                      <a:r>
                        <a:rPr lang="nl-NL" sz="1600" baseline="0" dirty="0" smtClean="0"/>
                        <a:t> toch, daarentegen, enerzijds/anderzijds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is net nieuw,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maar</a:t>
                      </a:r>
                      <a:r>
                        <a:rPr lang="nl-NL" sz="1600" baseline="0" dirty="0" smtClean="0"/>
                        <a:t> hij voelt zich al helemaal thuis.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20882"/>
              </p:ext>
            </p:extLst>
          </p:nvPr>
        </p:nvGraphicFramePr>
        <p:xfrm>
          <a:off x="547735" y="6120141"/>
          <a:ext cx="7129604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3738"/>
                <a:gridCol w="2209046"/>
                <a:gridCol w="31868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vergelijkend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Net</a:t>
                      </a:r>
                      <a:r>
                        <a:rPr lang="nl-NL" baseline="0" dirty="0" smtClean="0"/>
                        <a:t> als, zoals, evenals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Deze les is interessant</a:t>
                      </a:r>
                      <a:r>
                        <a:rPr lang="nl-NL" baseline="0" dirty="0" smtClean="0"/>
                        <a:t>, </a:t>
                      </a:r>
                      <a:r>
                        <a:rPr lang="nl-NL" b="1" baseline="0" dirty="0" smtClean="0">
                          <a:solidFill>
                            <a:schemeClr val="tx2"/>
                          </a:solidFill>
                        </a:rPr>
                        <a:t>net als </a:t>
                      </a:r>
                      <a:r>
                        <a:rPr lang="nl-NL" baseline="0" dirty="0" smtClean="0"/>
                        <a:t>de vorige les!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3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 h3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77514" y="2134054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Doordat het regende werden de straten nat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Ten gevolge van de file op de A12 kwam </a:t>
            </a:r>
            <a:r>
              <a:rPr lang="nl-NL" dirty="0" err="1" smtClean="0"/>
              <a:t>dhr</a:t>
            </a:r>
            <a:r>
              <a:rPr lang="nl-NL" dirty="0" smtClean="0"/>
              <a:t> Vrancken te laat.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was te laat in de les, waardoor 2th3 er niet in kon.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77513" y="5583562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gebruikt een </a:t>
            </a:r>
            <a:r>
              <a:rPr lang="nl-NL" dirty="0" err="1" smtClean="0"/>
              <a:t>binnendoorweg</a:t>
            </a:r>
            <a:r>
              <a:rPr lang="nl-NL" dirty="0" smtClean="0"/>
              <a:t> om op tijd te zijn.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PowerPointlessen gebruikt </a:t>
            </a:r>
            <a:r>
              <a:rPr lang="nl-NL" dirty="0" err="1" smtClean="0"/>
              <a:t>Dhr.Vrancken</a:t>
            </a:r>
            <a:r>
              <a:rPr lang="nl-NL" dirty="0" smtClean="0"/>
              <a:t> om zijn lessen te geven.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Het boek is het middel waarmee </a:t>
            </a:r>
            <a:r>
              <a:rPr lang="nl-NL" dirty="0" err="1" smtClean="0"/>
              <a:t>hii</a:t>
            </a:r>
            <a:r>
              <a:rPr lang="nl-NL" dirty="0" smtClean="0"/>
              <a:t> de PowerPoint maakt.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77512" y="2134054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Doordat</a:t>
            </a:r>
            <a:r>
              <a:rPr lang="nl-NL" dirty="0" smtClean="0"/>
              <a:t> het regende werden de straten nat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Ten gevolge van </a:t>
            </a:r>
            <a:r>
              <a:rPr lang="nl-NL" dirty="0" smtClean="0"/>
              <a:t>de file op de A12 kwam </a:t>
            </a:r>
            <a:r>
              <a:rPr lang="nl-NL" dirty="0" err="1" smtClean="0"/>
              <a:t>dhr</a:t>
            </a:r>
            <a:r>
              <a:rPr lang="nl-NL" dirty="0" smtClean="0"/>
              <a:t> Vrancken te laat.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was te laat in de les,</a:t>
            </a:r>
            <a:r>
              <a:rPr lang="nl-NL" dirty="0" smtClean="0">
                <a:solidFill>
                  <a:srgbClr val="FF0000"/>
                </a:solidFill>
              </a:rPr>
              <a:t> waardoor </a:t>
            </a:r>
            <a:r>
              <a:rPr lang="nl-NL" dirty="0" smtClean="0"/>
              <a:t>2th3 er niet in kon.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77511" y="5583562"/>
            <a:ext cx="76761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Dhr. Vrancken gebruikt een </a:t>
            </a:r>
            <a:r>
              <a:rPr lang="nl-NL" dirty="0" err="1" smtClean="0"/>
              <a:t>binnendoorweg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om</a:t>
            </a:r>
            <a:r>
              <a:rPr lang="nl-NL" dirty="0" smtClean="0"/>
              <a:t> op tijd </a:t>
            </a:r>
            <a:r>
              <a:rPr lang="nl-NL" dirty="0" smtClean="0">
                <a:solidFill>
                  <a:srgbClr val="FF0000"/>
                </a:solidFill>
              </a:rPr>
              <a:t>te</a:t>
            </a:r>
            <a:r>
              <a:rPr lang="nl-NL" dirty="0" smtClean="0"/>
              <a:t> zijn.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PowerPointlessen gebruikt </a:t>
            </a:r>
            <a:r>
              <a:rPr lang="nl-NL" dirty="0" err="1" smtClean="0"/>
              <a:t>Dhr.Vrancken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om</a:t>
            </a:r>
            <a:r>
              <a:rPr lang="nl-NL" dirty="0" smtClean="0"/>
              <a:t> zijn lessen </a:t>
            </a:r>
            <a:r>
              <a:rPr lang="nl-NL" dirty="0" smtClean="0">
                <a:solidFill>
                  <a:srgbClr val="FF0000"/>
                </a:solidFill>
              </a:rPr>
              <a:t>te </a:t>
            </a:r>
            <a:r>
              <a:rPr lang="nl-NL" dirty="0" smtClean="0"/>
              <a:t>geven.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Het boek is het middel </a:t>
            </a:r>
            <a:r>
              <a:rPr lang="nl-NL" dirty="0" smtClean="0">
                <a:solidFill>
                  <a:srgbClr val="FF0000"/>
                </a:solidFill>
              </a:rPr>
              <a:t>waarmee</a:t>
            </a:r>
            <a:r>
              <a:rPr lang="nl-NL" dirty="0" smtClean="0"/>
              <a:t> </a:t>
            </a:r>
            <a:r>
              <a:rPr lang="nl-NL" dirty="0" err="1" smtClean="0"/>
              <a:t>hii</a:t>
            </a:r>
            <a:r>
              <a:rPr lang="nl-NL" dirty="0" smtClean="0"/>
              <a:t> de PowerPoint maakt.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950495" y="3994484"/>
            <a:ext cx="2081463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Oorzaak/gevolg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518485" y="3978442"/>
            <a:ext cx="2081463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Doel-middel</a:t>
            </a:r>
            <a:endParaRPr lang="nl-NL" dirty="0"/>
          </a:p>
        </p:txBody>
      </p:sp>
      <p:sp>
        <p:nvSpPr>
          <p:cNvPr id="5" name="PIJL-OMHOOG 4"/>
          <p:cNvSpPr/>
          <p:nvPr/>
        </p:nvSpPr>
        <p:spPr>
          <a:xfrm>
            <a:off x="1732547" y="3133584"/>
            <a:ext cx="258679" cy="8021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6400799" y="4435091"/>
            <a:ext cx="312821" cy="1086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397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" grpId="0" animBg="1"/>
      <p:bldP spid="10" grpId="0" animBg="1"/>
      <p:bldP spid="5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525</TotalTime>
  <Words>679</Words>
  <Application>Microsoft Office PowerPoint</Application>
  <PresentationFormat>Diavoorstelling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Essentieel</vt:lpstr>
      <vt:lpstr>Lezen 4.2</vt:lpstr>
      <vt:lpstr>Aan het einde van deze les weet je..</vt:lpstr>
      <vt:lpstr>Wat gaan we doen deze les? </vt:lpstr>
      <vt:lpstr>Betoog</vt:lpstr>
      <vt:lpstr>Argumenten</vt:lpstr>
      <vt:lpstr>Voorbeeld</vt:lpstr>
      <vt:lpstr>Tekstverbanden h1</vt:lpstr>
      <vt:lpstr>Tekstverbanden h2</vt:lpstr>
      <vt:lpstr>Tekstverbanden h3</vt:lpstr>
      <vt:lpstr>Tekstverband h4 Waar gaat het om  en waaraan zie je dat?</vt:lpstr>
      <vt:lpstr>PowerPoint-presentatie</vt:lpstr>
      <vt:lpstr>Kritisch lezen 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52</cp:revision>
  <dcterms:created xsi:type="dcterms:W3CDTF">2015-08-26T11:58:10Z</dcterms:created>
  <dcterms:modified xsi:type="dcterms:W3CDTF">2016-02-29T12:14:53Z</dcterms:modified>
</cp:coreProperties>
</file>