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87" r:id="rId3"/>
    <p:sldId id="277" r:id="rId4"/>
    <p:sldId id="291" r:id="rId5"/>
    <p:sldId id="267" r:id="rId6"/>
    <p:sldId id="288" r:id="rId7"/>
    <p:sldId id="290" r:id="rId8"/>
    <p:sldId id="289" r:id="rId9"/>
    <p:sldId id="27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84FC76B4-5C74-9A48-BCD7-B123623E2F1D}">
          <p14:sldIdLst>
            <p14:sldId id="256"/>
            <p14:sldId id="287"/>
            <p14:sldId id="277"/>
            <p14:sldId id="291"/>
            <p14:sldId id="267"/>
            <p14:sldId id="288"/>
            <p14:sldId id="290"/>
            <p14:sldId id="289"/>
            <p14:sldId id="27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ijl, gemiddeld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Klik om de 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March 19,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March 19,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March 19,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March 19,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March 19, 2017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March 19,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March 19,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March 19,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March 19,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March 19,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March 19,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March 19,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schrijven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Overtuigende tekst/betoog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2432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360229" cy="1371600"/>
          </a:xfrm>
        </p:spPr>
        <p:txBody>
          <a:bodyPr>
            <a:normAutofit/>
          </a:bodyPr>
          <a:lstStyle/>
          <a:p>
            <a:r>
              <a:rPr lang="nl-NL" dirty="0" smtClean="0"/>
              <a:t>Schrijf drie korte alinea's. De startzinnen staan er al!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nl-NL" dirty="0" smtClean="0"/>
              <a:t>(</a:t>
            </a:r>
            <a:r>
              <a:rPr lang="nl-NL" sz="2900" dirty="0" smtClean="0"/>
              <a:t>1)</a:t>
            </a:r>
          </a:p>
          <a:p>
            <a:r>
              <a:rPr lang="nl-NL" sz="2900" dirty="0" smtClean="0"/>
              <a:t>Ik vind dat………………</a:t>
            </a:r>
          </a:p>
          <a:p>
            <a:endParaRPr lang="nl-NL" sz="2900" dirty="0" smtClean="0"/>
          </a:p>
          <a:p>
            <a:endParaRPr lang="nl-NL" sz="2900" dirty="0"/>
          </a:p>
          <a:p>
            <a:r>
              <a:rPr lang="nl-NL" sz="2900" dirty="0" smtClean="0"/>
              <a:t>(2) </a:t>
            </a:r>
          </a:p>
          <a:p>
            <a:r>
              <a:rPr lang="nl-NL" sz="2900" dirty="0" smtClean="0"/>
              <a:t>Ten eerste…</a:t>
            </a:r>
          </a:p>
          <a:p>
            <a:r>
              <a:rPr lang="nl-NL" sz="2900" dirty="0" smtClean="0"/>
              <a:t>Ten tweede… </a:t>
            </a:r>
          </a:p>
          <a:p>
            <a:r>
              <a:rPr lang="nl-NL" sz="2900" dirty="0" smtClean="0"/>
              <a:t>Bovendien…</a:t>
            </a:r>
          </a:p>
          <a:p>
            <a:endParaRPr lang="nl-NL" sz="2900" dirty="0"/>
          </a:p>
          <a:p>
            <a:r>
              <a:rPr lang="nl-NL" sz="2900" dirty="0" smtClean="0"/>
              <a:t>(3)</a:t>
            </a:r>
          </a:p>
          <a:p>
            <a:r>
              <a:rPr lang="nl-NL" sz="2900" dirty="0" smtClean="0"/>
              <a:t>Dus….</a:t>
            </a:r>
          </a:p>
          <a:p>
            <a:endParaRPr lang="nl-NL" sz="2900" dirty="0" smtClean="0"/>
          </a:p>
          <a:p>
            <a:endParaRPr lang="nl-NL" sz="2900" dirty="0" smtClean="0"/>
          </a:p>
          <a:p>
            <a:r>
              <a:rPr lang="nl-NL" sz="29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0262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 het einde van deze les weet je..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Wat een overtuigende tekst/ betoog is en hoe deze opgebouwd wordt.</a:t>
            </a:r>
          </a:p>
          <a:p>
            <a:endParaRPr lang="nl-NL" dirty="0"/>
          </a:p>
          <a:p>
            <a:r>
              <a:rPr lang="nl-NL" dirty="0" smtClean="0"/>
              <a:t>Welke signaalwoorden je moet/kunt gebruiken in </a:t>
            </a:r>
            <a:r>
              <a:rPr lang="nl-NL" dirty="0" smtClean="0"/>
              <a:t>inleiding/kern/slot.</a:t>
            </a:r>
          </a:p>
          <a:p>
            <a:endParaRPr lang="nl-NL" dirty="0"/>
          </a:p>
          <a:p>
            <a:r>
              <a:rPr lang="nl-NL" dirty="0" smtClean="0"/>
              <a:t>Hoe je zelf een overtuigende schrijft met behulp van een bouwplan.</a:t>
            </a:r>
            <a:endParaRPr lang="nl-NL" dirty="0" smtClean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633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doen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l-NL" dirty="0" smtClean="0"/>
              <a:t>Korte instructie over de overtuigende tekst. (5m)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Zelfstandig maken van opdracht 1 (5m)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Bespreken opdracht 1 (5m)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Uitleg bouwplan (10m)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Zelfstandig werken </a:t>
            </a:r>
            <a:r>
              <a:rPr lang="nl-NL" dirty="0" err="1" smtClean="0"/>
              <a:t>opdr</a:t>
            </a:r>
            <a:r>
              <a:rPr lang="nl-NL" dirty="0" smtClean="0"/>
              <a:t>. 2, 4 (25m)</a:t>
            </a:r>
          </a:p>
          <a:p>
            <a:pPr marL="457200" indent="-457200">
              <a:buFont typeface="+mj-lt"/>
              <a:buAutoNum type="arabicPeriod"/>
            </a:pPr>
            <a:endParaRPr lang="nl-NL" dirty="0"/>
          </a:p>
          <a:p>
            <a:r>
              <a:rPr lang="nl-NL" dirty="0" smtClean="0"/>
              <a:t>Pauze (5m)</a:t>
            </a:r>
          </a:p>
          <a:p>
            <a:endParaRPr lang="nl-NL" dirty="0"/>
          </a:p>
          <a:p>
            <a:r>
              <a:rPr lang="nl-NL" dirty="0" smtClean="0"/>
              <a:t>6. Zelfstandig werken opdracht 5: bouwplan en betoog van minimaal 150 woorden (40m)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0652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884237"/>
          </a:xfrm>
        </p:spPr>
        <p:txBody>
          <a:bodyPr/>
          <a:lstStyle/>
          <a:p>
            <a:r>
              <a:rPr lang="nl-NL" dirty="0" smtClean="0"/>
              <a:t>Betoog</a:t>
            </a:r>
            <a:endParaRPr lang="nl-NL" dirty="0"/>
          </a:p>
        </p:txBody>
      </p:sp>
      <p:sp>
        <p:nvSpPr>
          <p:cNvPr id="9" name="Tijdelijke aanduiding voor inhoud 8"/>
          <p:cNvSpPr>
            <a:spLocks noGrp="1"/>
          </p:cNvSpPr>
          <p:nvPr>
            <p:ph idx="1"/>
          </p:nvPr>
        </p:nvSpPr>
        <p:spPr>
          <a:xfrm>
            <a:off x="0" y="1752600"/>
            <a:ext cx="8077200" cy="4373563"/>
          </a:xfrm>
        </p:spPr>
        <p:txBody>
          <a:bodyPr/>
          <a:lstStyle/>
          <a:p>
            <a:r>
              <a:rPr lang="nl-NL" dirty="0" smtClean="0"/>
              <a:t>Betoog  </a:t>
            </a:r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r>
              <a:rPr lang="nl-NL" dirty="0" smtClean="0"/>
              <a:t>Opbouw van een betoog           </a:t>
            </a:r>
          </a:p>
        </p:txBody>
      </p:sp>
      <p:sp>
        <p:nvSpPr>
          <p:cNvPr id="2" name="PIJL-RECHTS 1"/>
          <p:cNvSpPr/>
          <p:nvPr/>
        </p:nvSpPr>
        <p:spPr>
          <a:xfrm>
            <a:off x="1104523" y="1855960"/>
            <a:ext cx="1167897" cy="2806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ekstvak 2"/>
          <p:cNvSpPr txBox="1"/>
          <p:nvPr/>
        </p:nvSpPr>
        <p:spPr>
          <a:xfrm>
            <a:off x="2498756" y="1524318"/>
            <a:ext cx="431850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b="1" u="sng" dirty="0" smtClean="0">
                <a:solidFill>
                  <a:srgbClr val="FF0000"/>
                </a:solidFill>
              </a:rPr>
              <a:t>Tekstsoort </a:t>
            </a:r>
            <a:r>
              <a:rPr lang="nl-NL" dirty="0" smtClean="0"/>
              <a:t>waarin de SCHRIJVER zijn MENING geeft.</a:t>
            </a:r>
            <a:endParaRPr lang="nl-NL" dirty="0"/>
          </a:p>
        </p:txBody>
      </p:sp>
      <p:sp>
        <p:nvSpPr>
          <p:cNvPr id="5" name="PIJL-OMLAAG 4"/>
          <p:cNvSpPr/>
          <p:nvPr/>
        </p:nvSpPr>
        <p:spPr>
          <a:xfrm>
            <a:off x="959667" y="2282721"/>
            <a:ext cx="298765" cy="13964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Tekstvak 11"/>
          <p:cNvSpPr txBox="1"/>
          <p:nvPr/>
        </p:nvSpPr>
        <p:spPr>
          <a:xfrm>
            <a:off x="0" y="3825240"/>
            <a:ext cx="286089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b="1" u="sng" dirty="0" smtClean="0">
                <a:solidFill>
                  <a:srgbClr val="FF0000"/>
                </a:solidFill>
              </a:rPr>
              <a:t>Tekstdoel</a:t>
            </a:r>
            <a:r>
              <a:rPr lang="nl-NL" dirty="0" smtClean="0"/>
              <a:t>=OVERTUIGEN door GOEDE ARGUMENTEN</a:t>
            </a:r>
            <a:endParaRPr lang="nl-NL" dirty="0"/>
          </a:p>
        </p:txBody>
      </p:sp>
      <p:sp>
        <p:nvSpPr>
          <p:cNvPr id="13" name="PIJL-RECHTS 12"/>
          <p:cNvSpPr/>
          <p:nvPr/>
        </p:nvSpPr>
        <p:spPr>
          <a:xfrm>
            <a:off x="3094776" y="5358142"/>
            <a:ext cx="1167897" cy="2806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3434" y="2340607"/>
            <a:ext cx="2031230" cy="2031230"/>
          </a:xfrm>
          <a:prstGeom prst="rect">
            <a:avLst/>
          </a:prstGeom>
        </p:spPr>
      </p:pic>
      <p:sp>
        <p:nvSpPr>
          <p:cNvPr id="14" name="Tekstvak 13"/>
          <p:cNvSpPr txBox="1"/>
          <p:nvPr/>
        </p:nvSpPr>
        <p:spPr>
          <a:xfrm>
            <a:off x="4479956" y="4438471"/>
            <a:ext cx="4365279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nl-NL" b="1" u="sng" dirty="0" smtClean="0">
                <a:solidFill>
                  <a:srgbClr val="FF0000"/>
                </a:solidFill>
              </a:rPr>
              <a:t>Inleiding: </a:t>
            </a:r>
            <a:r>
              <a:rPr lang="nl-NL" dirty="0" smtClean="0"/>
              <a:t>aankondigen onderwerp en aangeven mening is</a:t>
            </a:r>
          </a:p>
          <a:p>
            <a:pPr marL="342900" indent="-342900">
              <a:buFont typeface="+mj-lt"/>
              <a:buAutoNum type="arabicPeriod"/>
            </a:pPr>
            <a:endParaRPr lang="nl-NL" dirty="0" smtClean="0"/>
          </a:p>
          <a:p>
            <a:pPr marL="342900" indent="-342900">
              <a:buFont typeface="+mj-lt"/>
              <a:buAutoNum type="arabicPeriod"/>
            </a:pPr>
            <a:r>
              <a:rPr lang="nl-NL" b="1" u="sng" dirty="0" smtClean="0">
                <a:solidFill>
                  <a:srgbClr val="FF0000"/>
                </a:solidFill>
              </a:rPr>
              <a:t>Kern:</a:t>
            </a:r>
            <a:r>
              <a:rPr lang="nl-NL" dirty="0" smtClean="0"/>
              <a:t> argumenten voor mening met uitleg en voorbeelden</a:t>
            </a:r>
          </a:p>
          <a:p>
            <a:pPr marL="342900" indent="-342900">
              <a:buFont typeface="+mj-lt"/>
              <a:buAutoNum type="arabicPeriod"/>
            </a:pPr>
            <a:endParaRPr lang="nl-NL" dirty="0" smtClean="0"/>
          </a:p>
          <a:p>
            <a:pPr marL="342900" indent="-342900">
              <a:buFont typeface="+mj-lt"/>
              <a:buAutoNum type="arabicPeriod"/>
            </a:pPr>
            <a:r>
              <a:rPr lang="nl-NL" b="1" u="sng" dirty="0" smtClean="0">
                <a:solidFill>
                  <a:srgbClr val="FF0000"/>
                </a:solidFill>
              </a:rPr>
              <a:t>Slot: </a:t>
            </a:r>
            <a:r>
              <a:rPr lang="nl-NL" dirty="0" smtClean="0"/>
              <a:t>Logische conclusie. Herhaling van mening en argumenten.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33637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Hoe bouw je een betoog op?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895" y="1357890"/>
            <a:ext cx="2400300" cy="190500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8685" y="3077378"/>
            <a:ext cx="1648720" cy="164872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7201" y="4726098"/>
            <a:ext cx="2045994" cy="1609300"/>
          </a:xfrm>
          <a:prstGeom prst="rect">
            <a:avLst/>
          </a:prstGeom>
        </p:spPr>
      </p:pic>
      <p:sp>
        <p:nvSpPr>
          <p:cNvPr id="7" name="PIJL-RECHTS 6"/>
          <p:cNvSpPr/>
          <p:nvPr/>
        </p:nvSpPr>
        <p:spPr>
          <a:xfrm>
            <a:off x="3033195" y="2078553"/>
            <a:ext cx="697116" cy="2885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PIJL-RECHTS 7"/>
          <p:cNvSpPr/>
          <p:nvPr/>
        </p:nvSpPr>
        <p:spPr>
          <a:xfrm>
            <a:off x="3033195" y="3825770"/>
            <a:ext cx="697116" cy="2885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PIJL-RECHTS 8"/>
          <p:cNvSpPr/>
          <p:nvPr/>
        </p:nvSpPr>
        <p:spPr>
          <a:xfrm>
            <a:off x="3066766" y="5386470"/>
            <a:ext cx="697116" cy="2885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ekstvak 9"/>
          <p:cNvSpPr txBox="1"/>
          <p:nvPr/>
        </p:nvSpPr>
        <p:spPr>
          <a:xfrm>
            <a:off x="3874654" y="1797881"/>
            <a:ext cx="4054763" cy="954107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nl-NL" sz="1400" dirty="0" smtClean="0"/>
              <a:t>Benoem het onderwerp en jouw standpunt.</a:t>
            </a:r>
          </a:p>
          <a:p>
            <a:pPr marL="342900" indent="-342900">
              <a:buFont typeface="+mj-lt"/>
              <a:buAutoNum type="arabicPeriod"/>
            </a:pPr>
            <a:endParaRPr lang="nl-NL" sz="1400" dirty="0" smtClean="0"/>
          </a:p>
          <a:p>
            <a:pPr marL="342900" indent="-342900">
              <a:buFont typeface="+mj-lt"/>
              <a:buAutoNum type="arabicPeriod"/>
            </a:pPr>
            <a:r>
              <a:rPr lang="nl-NL" sz="1400" dirty="0" smtClean="0"/>
              <a:t>Gebruik signaalwoorden zoals: </a:t>
            </a:r>
            <a:r>
              <a:rPr lang="nl-NL" sz="1400" i="1" dirty="0" smtClean="0"/>
              <a:t>ik vind, ik ben van mening dat…, in mijn ogen moet….</a:t>
            </a:r>
            <a:endParaRPr lang="nl-NL" sz="1400" i="1" dirty="0"/>
          </a:p>
        </p:txBody>
      </p:sp>
      <p:sp>
        <p:nvSpPr>
          <p:cNvPr id="11" name="Tekstvak 10"/>
          <p:cNvSpPr txBox="1"/>
          <p:nvPr/>
        </p:nvSpPr>
        <p:spPr>
          <a:xfrm>
            <a:off x="3874654" y="3277549"/>
            <a:ext cx="4849467" cy="1815882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nl-NL" sz="1400" dirty="0" smtClean="0"/>
              <a:t>Noem een voor een jouw belangrijkste argumenten.</a:t>
            </a:r>
          </a:p>
          <a:p>
            <a:pPr marL="342900" indent="-342900">
              <a:buFont typeface="+mj-lt"/>
              <a:buAutoNum type="arabicPeriod"/>
            </a:pPr>
            <a:endParaRPr lang="nl-NL" sz="1400" dirty="0" smtClean="0"/>
          </a:p>
          <a:p>
            <a:pPr marL="342900" indent="-342900">
              <a:buFont typeface="+mj-lt"/>
              <a:buAutoNum type="arabicPeriod"/>
            </a:pPr>
            <a:r>
              <a:rPr lang="nl-NL" sz="1400" dirty="0" smtClean="0"/>
              <a:t>Begin elk nieuw argument op een nieuwe alinea;</a:t>
            </a:r>
          </a:p>
          <a:p>
            <a:pPr marL="342900" indent="-342900">
              <a:buFont typeface="+mj-lt"/>
              <a:buAutoNum type="arabicPeriod"/>
            </a:pPr>
            <a:endParaRPr lang="nl-NL" sz="1400" dirty="0" smtClean="0"/>
          </a:p>
          <a:p>
            <a:pPr marL="342900" indent="-342900">
              <a:buFont typeface="+mj-lt"/>
              <a:buAutoNum type="arabicPeriod"/>
            </a:pPr>
            <a:r>
              <a:rPr lang="nl-NL" sz="1400" dirty="0" smtClean="0"/>
              <a:t>Start elk nieuw argument met een signaalwoord: </a:t>
            </a:r>
            <a:r>
              <a:rPr lang="nl-NL" sz="1400" i="1" dirty="0" smtClean="0"/>
              <a:t>om te beginnen, vervolgens, ook, bovendien, daarnaast, ten slotte</a:t>
            </a:r>
          </a:p>
          <a:p>
            <a:endParaRPr lang="nl-NL" sz="1400" dirty="0" smtClean="0"/>
          </a:p>
        </p:txBody>
      </p:sp>
      <p:sp>
        <p:nvSpPr>
          <p:cNvPr id="12" name="Tekstvak 11"/>
          <p:cNvSpPr txBox="1"/>
          <p:nvPr/>
        </p:nvSpPr>
        <p:spPr>
          <a:xfrm>
            <a:off x="3874655" y="5272926"/>
            <a:ext cx="4054762" cy="954107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NL" sz="1400" dirty="0" smtClean="0"/>
              <a:t>Noem in je slot nog eens kort jouw standpunt en je belangrijkste </a:t>
            </a:r>
            <a:r>
              <a:rPr lang="nl-NL" sz="1400" dirty="0" smtClean="0"/>
              <a:t>argument(en)</a:t>
            </a:r>
            <a:endParaRPr lang="nl-NL" sz="1400" dirty="0" smtClean="0"/>
          </a:p>
          <a:p>
            <a:r>
              <a:rPr lang="nl-NL" sz="1400" dirty="0" smtClean="0"/>
              <a:t>Gebruik signaalwoorden voor een conclusie: </a:t>
            </a:r>
            <a:r>
              <a:rPr lang="nl-NL" sz="1400" i="1" dirty="0" smtClean="0"/>
              <a:t>dus, al met al, kortom</a:t>
            </a:r>
          </a:p>
        </p:txBody>
      </p:sp>
    </p:spTree>
    <p:extLst>
      <p:ext uri="{BB962C8B-B14F-4D97-AF65-F5344CB8AC3E}">
        <p14:creationId xmlns:p14="http://schemas.microsoft.com/office/powerpoint/2010/main" val="104447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852" y="1184989"/>
            <a:ext cx="8732611" cy="5390858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830424" y="356109"/>
            <a:ext cx="7473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Lees deze tekst en beantwoord vraag 1 op </a:t>
            </a:r>
            <a:r>
              <a:rPr lang="nl-NL" dirty="0" err="1" smtClean="0"/>
              <a:t>blz</a:t>
            </a:r>
            <a:r>
              <a:rPr lang="nl-NL" dirty="0" smtClean="0"/>
              <a:t> 170.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77481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650846"/>
          </a:xfrm>
        </p:spPr>
        <p:txBody>
          <a:bodyPr/>
          <a:lstStyle/>
          <a:p>
            <a:pPr algn="l"/>
            <a:r>
              <a:rPr lang="nl-NL" dirty="0" smtClean="0"/>
              <a:t>Het schrijfplan</a:t>
            </a:r>
            <a:endParaRPr lang="nl-NL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569" y="1191968"/>
            <a:ext cx="8258175" cy="49530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569" y="1686766"/>
            <a:ext cx="1190625" cy="4829175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83604" y="1689988"/>
            <a:ext cx="4886325" cy="1076325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15308" y="1689988"/>
            <a:ext cx="2143125" cy="1095375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45504" y="2785363"/>
            <a:ext cx="4924425" cy="752475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87997" y="2794888"/>
            <a:ext cx="2143125" cy="742950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745504" y="3556888"/>
            <a:ext cx="4914900" cy="723900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540372" y="3567366"/>
            <a:ext cx="2190750" cy="752475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733113" y="4310316"/>
            <a:ext cx="4867275" cy="762000"/>
          </a:xfrm>
          <a:prstGeom prst="rect">
            <a:avLst/>
          </a:prstGeom>
        </p:spPr>
      </p:pic>
      <p:pic>
        <p:nvPicPr>
          <p:cNvPr id="16" name="Afbeelding 15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592759" y="4329366"/>
            <a:ext cx="2133600" cy="742950"/>
          </a:xfrm>
          <a:prstGeom prst="rect">
            <a:avLst/>
          </a:prstGeom>
        </p:spPr>
      </p:pic>
      <p:pic>
        <p:nvPicPr>
          <p:cNvPr id="17" name="Afbeelding 16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733113" y="5992066"/>
            <a:ext cx="4924425" cy="523875"/>
          </a:xfrm>
          <a:prstGeom prst="rect">
            <a:avLst/>
          </a:prstGeom>
        </p:spPr>
      </p:pic>
      <p:pic>
        <p:nvPicPr>
          <p:cNvPr id="18" name="Afbeelding 17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586733" y="5982541"/>
            <a:ext cx="2171700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870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huiswerk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Schrijven </a:t>
            </a:r>
            <a:r>
              <a:rPr lang="nl-NL" dirty="0" smtClean="0"/>
              <a:t>h5 </a:t>
            </a:r>
            <a:r>
              <a:rPr lang="nl-NL" dirty="0" smtClean="0"/>
              <a:t>maken </a:t>
            </a:r>
            <a:r>
              <a:rPr lang="nl-NL" dirty="0" err="1" smtClean="0"/>
              <a:t>opdr</a:t>
            </a:r>
            <a:r>
              <a:rPr lang="nl-NL" dirty="0"/>
              <a:t> </a:t>
            </a:r>
            <a:r>
              <a:rPr lang="nl-NL" dirty="0" smtClean="0"/>
              <a:t>1, 2, 4, 5</a:t>
            </a:r>
            <a:endParaRPr lang="nl-NL" dirty="0" smtClean="0"/>
          </a:p>
          <a:p>
            <a:endParaRPr lang="nl-NL" dirty="0"/>
          </a:p>
          <a:p>
            <a:pPr marL="342900" indent="-342900">
              <a:buFont typeface="Arial"/>
              <a:buChar char="•"/>
            </a:pPr>
            <a:endParaRPr lang="nl-NL" sz="2400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4064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ee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Essentieel.thmx</Template>
  <TotalTime>679</TotalTime>
  <Words>313</Words>
  <Application>Microsoft Office PowerPoint</Application>
  <PresentationFormat>Diavoorstelling (4:3)</PresentationFormat>
  <Paragraphs>68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2" baseType="lpstr">
      <vt:lpstr>Arial</vt:lpstr>
      <vt:lpstr>Arial Black</vt:lpstr>
      <vt:lpstr>Essentieel</vt:lpstr>
      <vt:lpstr>schrijven</vt:lpstr>
      <vt:lpstr>Schrijf drie korte alinea's. De startzinnen staan er al!</vt:lpstr>
      <vt:lpstr>Aan het einde van deze les weet je..</vt:lpstr>
      <vt:lpstr>Wat gaan we doen</vt:lpstr>
      <vt:lpstr>Betoog</vt:lpstr>
      <vt:lpstr>Hoe bouw je een betoog op?</vt:lpstr>
      <vt:lpstr>PowerPoint-presentatie</vt:lpstr>
      <vt:lpstr>Het schrijfplan</vt:lpstr>
      <vt:lpstr>huiswerk</vt:lpstr>
    </vt:vector>
  </TitlesOfParts>
  <Company>Remco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Fictie 1.1</dc:title>
  <dc:creator>VNRE Vrancken</dc:creator>
  <cp:lastModifiedBy>Remco</cp:lastModifiedBy>
  <cp:revision>66</cp:revision>
  <dcterms:created xsi:type="dcterms:W3CDTF">2015-08-26T11:58:10Z</dcterms:created>
  <dcterms:modified xsi:type="dcterms:W3CDTF">2017-03-19T08:47:40Z</dcterms:modified>
</cp:coreProperties>
</file>