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6" r:id="rId3"/>
    <p:sldId id="257" r:id="rId4"/>
    <p:sldId id="259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Poëzie</a:t>
            </a:r>
            <a:br>
              <a:rPr lang="nl-NL" dirty="0" smtClean="0"/>
            </a:br>
            <a:r>
              <a:rPr lang="nl-NL" dirty="0" smtClean="0"/>
              <a:t>2.9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Beeldspraak: de vergelijking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Wat de beeldspraakvorm ‘vergelijking’ is.</a:t>
            </a:r>
          </a:p>
        </p:txBody>
      </p:sp>
    </p:spTree>
    <p:extLst>
      <p:ext uri="{BB962C8B-B14F-4D97-AF65-F5344CB8AC3E}">
        <p14:creationId xmlns:p14="http://schemas.microsoft.com/office/powerpoint/2010/main" val="108215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Terugblik gedicht 1.9 (5m)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Stukje theorie de beeldspraakvorm ‘de vergelijking’ (5m)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Aan de slag met opdrachten 1 t/m 4 en online oefeningen (20m)</a:t>
            </a:r>
          </a:p>
          <a:p>
            <a:endParaRPr lang="nl-NL" dirty="0" smtClean="0"/>
          </a:p>
          <a:p>
            <a:r>
              <a:rPr lang="nl-NL" u="sng" dirty="0" smtClean="0"/>
              <a:t>4/5 kun je beiden kiezen als je klaar bent.</a:t>
            </a:r>
            <a:r>
              <a:rPr lang="nl-NL" dirty="0" smtClean="0"/>
              <a:t>   </a:t>
            </a:r>
          </a:p>
          <a:p>
            <a:r>
              <a:rPr lang="nl-NL" dirty="0" smtClean="0"/>
              <a:t>4. Voorbereiden toets </a:t>
            </a:r>
            <a:r>
              <a:rPr lang="nl-NL" dirty="0" err="1" smtClean="0"/>
              <a:t>ww</a:t>
            </a:r>
            <a:r>
              <a:rPr lang="nl-NL" dirty="0" smtClean="0"/>
              <a:t>-spelling: oefentoets</a:t>
            </a:r>
            <a:r>
              <a:rPr lang="nl-NL" dirty="0"/>
              <a:t> </a:t>
            </a:r>
            <a:r>
              <a:rPr lang="nl-NL" dirty="0" smtClean="0"/>
              <a:t>met       	        antwoordenblad.    </a:t>
            </a:r>
          </a:p>
          <a:p>
            <a:r>
              <a:rPr lang="nl-NL" dirty="0" smtClean="0"/>
              <a:t>5.  Lezen</a:t>
            </a:r>
          </a:p>
        </p:txBody>
      </p:sp>
    </p:spTree>
    <p:extLst>
      <p:ext uri="{BB962C8B-B14F-4D97-AF65-F5344CB8AC3E}">
        <p14:creationId xmlns:p14="http://schemas.microsoft.com/office/powerpoint/2010/main" val="4241001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26309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Geef antwoord op onderstaande vragen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</a:t>
            </a:r>
            <a:r>
              <a:rPr lang="nl-NL" dirty="0">
                <a:solidFill>
                  <a:srgbClr val="FF0000"/>
                </a:solidFill>
              </a:rPr>
              <a:t>eindrijm</a:t>
            </a:r>
            <a:r>
              <a:rPr lang="nl-NL" dirty="0" smtClean="0">
                <a:solidFill>
                  <a:srgbClr val="FF0000"/>
                </a:solidFill>
              </a:rPr>
              <a:t>?</a:t>
            </a:r>
          </a:p>
          <a:p>
            <a:endParaRPr lang="nl-NL" dirty="0"/>
          </a:p>
          <a:p>
            <a:r>
              <a:rPr lang="nl-NL" dirty="0" smtClean="0"/>
              <a:t>Wat is een </a:t>
            </a:r>
            <a:r>
              <a:rPr lang="nl-NL" dirty="0" smtClean="0">
                <a:solidFill>
                  <a:srgbClr val="FF0000"/>
                </a:solidFill>
              </a:rPr>
              <a:t>alliteratie/beginrijm</a:t>
            </a:r>
            <a:r>
              <a:rPr lang="nl-NL" dirty="0" smtClean="0"/>
              <a:t> en geef een voorbeeld.</a:t>
            </a:r>
          </a:p>
          <a:p>
            <a:endParaRPr lang="nl-NL" dirty="0"/>
          </a:p>
          <a:p>
            <a:r>
              <a:rPr lang="nl-NL" dirty="0" smtClean="0"/>
              <a:t>Wat is een </a:t>
            </a:r>
            <a:r>
              <a:rPr lang="nl-NL" dirty="0" smtClean="0">
                <a:solidFill>
                  <a:srgbClr val="FF0000"/>
                </a:solidFill>
              </a:rPr>
              <a:t>assonantie</a:t>
            </a:r>
            <a:r>
              <a:rPr lang="nl-NL" dirty="0" smtClean="0"/>
              <a:t> geef een voorbeeld.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802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Beeldspraak: de vergelijking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48650" cy="5162739"/>
          </a:xfrm>
        </p:spPr>
        <p:txBody>
          <a:bodyPr>
            <a:normAutofit/>
          </a:bodyPr>
          <a:lstStyle/>
          <a:p>
            <a:r>
              <a:rPr lang="nl-NL" sz="1800" dirty="0"/>
              <a:t>Een </a:t>
            </a:r>
            <a:r>
              <a:rPr lang="nl-NL" sz="1800" dirty="0">
                <a:solidFill>
                  <a:srgbClr val="FF0000"/>
                </a:solidFill>
              </a:rPr>
              <a:t>vergelijking</a:t>
            </a:r>
            <a:r>
              <a:rPr lang="nl-NL" sz="1800" dirty="0"/>
              <a:t> is een vorm van beeldspraak die expliciet de </a:t>
            </a:r>
            <a:r>
              <a:rPr lang="nl-NL" sz="1800" dirty="0">
                <a:solidFill>
                  <a:srgbClr val="FF0000"/>
                </a:solidFill>
              </a:rPr>
              <a:t>overeenkomst</a:t>
            </a:r>
            <a:r>
              <a:rPr lang="nl-NL" sz="1800" dirty="0"/>
              <a:t> noemt tussen het </a:t>
            </a:r>
            <a:r>
              <a:rPr lang="nl-NL" sz="1800" dirty="0">
                <a:solidFill>
                  <a:srgbClr val="FF0000"/>
                </a:solidFill>
              </a:rPr>
              <a:t>onderwerp </a:t>
            </a:r>
            <a:r>
              <a:rPr lang="nl-NL" sz="1800" dirty="0"/>
              <a:t>en </a:t>
            </a:r>
            <a:r>
              <a:rPr lang="nl-NL" sz="1800" dirty="0">
                <a:solidFill>
                  <a:srgbClr val="FF0000"/>
                </a:solidFill>
              </a:rPr>
              <a:t>iets </a:t>
            </a:r>
            <a:r>
              <a:rPr lang="nl-NL" sz="1800" dirty="0" smtClean="0">
                <a:solidFill>
                  <a:srgbClr val="FF0000"/>
                </a:solidFill>
              </a:rPr>
              <a:t>anders. </a:t>
            </a:r>
            <a:r>
              <a:rPr lang="nl-NL" sz="800" dirty="0">
                <a:solidFill>
                  <a:srgbClr val="FF0000"/>
                </a:solidFill>
              </a:rPr>
              <a:t>(</a:t>
            </a:r>
            <a:r>
              <a:rPr lang="nl-NL" sz="800" dirty="0" err="1">
                <a:solidFill>
                  <a:srgbClr val="FF0000"/>
                </a:solidFill>
              </a:rPr>
              <a:t>bron:https</a:t>
            </a:r>
            <a:r>
              <a:rPr lang="nl-NL" sz="800" dirty="0">
                <a:solidFill>
                  <a:srgbClr val="FF0000"/>
                </a:solidFill>
              </a:rPr>
              <a:t>://nl.wikipedia.org/</a:t>
            </a:r>
            <a:r>
              <a:rPr lang="nl-NL" sz="800" dirty="0" err="1">
                <a:solidFill>
                  <a:srgbClr val="FF0000"/>
                </a:solidFill>
              </a:rPr>
              <a:t>wiki</a:t>
            </a:r>
            <a:r>
              <a:rPr lang="nl-NL" sz="800" dirty="0">
                <a:solidFill>
                  <a:srgbClr val="FF0000"/>
                </a:solidFill>
              </a:rPr>
              <a:t>/Vergelijking_(beeldspraak</a:t>
            </a:r>
            <a:r>
              <a:rPr lang="nl-NL" sz="800" dirty="0" smtClean="0">
                <a:solidFill>
                  <a:srgbClr val="FF0000"/>
                </a:solidFill>
              </a:rPr>
              <a:t>))</a:t>
            </a:r>
            <a:endParaRPr lang="nl-NL" sz="800" dirty="0">
              <a:solidFill>
                <a:srgbClr val="FF0000"/>
              </a:solidFill>
            </a:endParaRPr>
          </a:p>
          <a:p>
            <a:endParaRPr lang="nl-NL" sz="1800" dirty="0" smtClean="0"/>
          </a:p>
          <a:p>
            <a:r>
              <a:rPr lang="nl-NL" sz="1800" dirty="0" smtClean="0"/>
              <a:t>Er wordt  gebruikt gemaakt van de woorden </a:t>
            </a:r>
            <a:r>
              <a:rPr lang="nl-NL" sz="1800" dirty="0" smtClean="0">
                <a:solidFill>
                  <a:srgbClr val="FF0000"/>
                </a:solidFill>
              </a:rPr>
              <a:t>‘als/van’ </a:t>
            </a:r>
            <a:r>
              <a:rPr lang="nl-NL" sz="1800" dirty="0"/>
              <a:t>of een vorm van het werkwoord </a:t>
            </a:r>
            <a:r>
              <a:rPr lang="nl-NL" sz="1800" dirty="0" smtClean="0">
                <a:solidFill>
                  <a:srgbClr val="FF0000"/>
                </a:solidFill>
              </a:rPr>
              <a:t>‘lijken’.</a:t>
            </a:r>
          </a:p>
          <a:p>
            <a:r>
              <a:rPr lang="nl-NL" sz="800" dirty="0" err="1">
                <a:solidFill>
                  <a:srgbClr val="FF0000"/>
                </a:solidFill>
              </a:rPr>
              <a:t>Bron:http</a:t>
            </a:r>
            <a:r>
              <a:rPr lang="nl-NL" sz="800" dirty="0">
                <a:solidFill>
                  <a:srgbClr val="FF0000"/>
                </a:solidFill>
              </a:rPr>
              <a:t>://www.cambiumned.nl/theorie/stijl/stijlfiguren/beeldspraak/</a:t>
            </a:r>
            <a:endParaRPr lang="nl-NL" sz="800" dirty="0" smtClean="0">
              <a:solidFill>
                <a:srgbClr val="FF0000"/>
              </a:solidFill>
            </a:endParaRPr>
          </a:p>
          <a:p>
            <a:endParaRPr lang="nl-NL" sz="1800" b="0" dirty="0">
              <a:solidFill>
                <a:srgbClr val="FF0000"/>
              </a:solidFill>
            </a:endParaRPr>
          </a:p>
          <a:p>
            <a:pPr algn="ctr"/>
            <a:r>
              <a:rPr lang="nl-NL" sz="1800" b="0" dirty="0" smtClean="0"/>
              <a:t>Hij is zo wit </a:t>
            </a:r>
            <a:r>
              <a:rPr lang="nl-NL" sz="1800" u="sng" dirty="0" smtClean="0"/>
              <a:t>ALS</a:t>
            </a:r>
            <a:r>
              <a:rPr lang="nl-NL" sz="1800" b="0" dirty="0" smtClean="0"/>
              <a:t> een lijk</a:t>
            </a:r>
          </a:p>
          <a:p>
            <a:endParaRPr lang="nl-NL" sz="1800" b="0" dirty="0"/>
          </a:p>
          <a:p>
            <a:endParaRPr lang="nl-NL" sz="1800" b="0" dirty="0" smtClean="0"/>
          </a:p>
          <a:p>
            <a:endParaRPr lang="nl-NL" sz="1800" b="0" dirty="0" smtClean="0"/>
          </a:p>
          <a:p>
            <a:pPr algn="ctr"/>
            <a:r>
              <a:rPr lang="nl-NL" sz="1800" b="0" dirty="0" smtClean="0"/>
              <a:t>Het winkelcentrum is zo druk </a:t>
            </a:r>
            <a:r>
              <a:rPr lang="nl-NL" sz="1800" u="sng" dirty="0" smtClean="0"/>
              <a:t>ALS</a:t>
            </a:r>
            <a:r>
              <a:rPr lang="nl-NL" sz="1800" b="0" dirty="0" smtClean="0"/>
              <a:t> haringen in een ton.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20158" y="4716927"/>
            <a:ext cx="14395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onderwerp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404731" y="6396953"/>
            <a:ext cx="14395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‘iets anders’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1504500" y="6384698"/>
            <a:ext cx="14395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onderwerp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245571" y="4716927"/>
            <a:ext cx="14395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‘Iets anders’</a:t>
            </a:r>
            <a:endParaRPr lang="nl-NL" dirty="0"/>
          </a:p>
        </p:txBody>
      </p:sp>
      <p:sp>
        <p:nvSpPr>
          <p:cNvPr id="13" name="PIJL-OMHOOG 12"/>
          <p:cNvSpPr/>
          <p:nvPr/>
        </p:nvSpPr>
        <p:spPr>
          <a:xfrm rot="1830540">
            <a:off x="2823842" y="4394862"/>
            <a:ext cx="240319" cy="4417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OMHOOG 13"/>
          <p:cNvSpPr/>
          <p:nvPr/>
        </p:nvSpPr>
        <p:spPr>
          <a:xfrm rot="20775750">
            <a:off x="5835146" y="6057540"/>
            <a:ext cx="240319" cy="4417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OMHOOG 14"/>
          <p:cNvSpPr/>
          <p:nvPr/>
        </p:nvSpPr>
        <p:spPr>
          <a:xfrm rot="1830540">
            <a:off x="1889939" y="5989352"/>
            <a:ext cx="240319" cy="4417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OMHOOG 15"/>
          <p:cNvSpPr/>
          <p:nvPr/>
        </p:nvSpPr>
        <p:spPr>
          <a:xfrm rot="20692098">
            <a:off x="5110920" y="4472823"/>
            <a:ext cx="240319" cy="44175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422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" b="5517"/>
          <a:stretch/>
        </p:blipFill>
        <p:spPr>
          <a:xfrm>
            <a:off x="3575050" y="990600"/>
            <a:ext cx="5111750" cy="5448300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Paragraaf 2.9 </a:t>
            </a:r>
            <a:r>
              <a:rPr lang="nl-NL" dirty="0" err="1" smtClean="0"/>
              <a:t>Opdr</a:t>
            </a:r>
            <a:r>
              <a:rPr lang="nl-NL" dirty="0" smtClean="0"/>
              <a:t>. 1 t/m 4 </a:t>
            </a:r>
            <a:endParaRPr lang="nl-NL" dirty="0" smtClean="0"/>
          </a:p>
          <a:p>
            <a:r>
              <a:rPr lang="nl-NL" smtClean="0"/>
              <a:t>Daarna&gt; </a:t>
            </a:r>
            <a:r>
              <a:rPr lang="nl-NL" smtClean="0"/>
              <a:t>online </a:t>
            </a:r>
            <a:r>
              <a:rPr lang="nl-NL" dirty="0" smtClean="0"/>
              <a:t>oefenen (zie mail)</a:t>
            </a:r>
          </a:p>
          <a:p>
            <a:endParaRPr lang="nl-NL" dirty="0" smtClean="0"/>
          </a:p>
          <a:p>
            <a:r>
              <a:rPr lang="nl-NL" dirty="0" smtClean="0"/>
              <a:t>KLAAR?</a:t>
            </a:r>
          </a:p>
          <a:p>
            <a:endParaRPr lang="nl-NL" dirty="0"/>
          </a:p>
          <a:p>
            <a:r>
              <a:rPr lang="nl-NL" dirty="0" smtClean="0"/>
              <a:t>* Voorbereiden </a:t>
            </a:r>
            <a:r>
              <a:rPr lang="nl-NL" dirty="0"/>
              <a:t>toets </a:t>
            </a:r>
            <a:r>
              <a:rPr lang="nl-NL" dirty="0" err="1"/>
              <a:t>ww</a:t>
            </a:r>
            <a:r>
              <a:rPr lang="nl-NL" dirty="0"/>
              <a:t>-spelling: oefentoets met       	        antwoordenblad.    </a:t>
            </a:r>
          </a:p>
          <a:p>
            <a:r>
              <a:rPr lang="nl-NL" dirty="0" smtClean="0"/>
              <a:t>*  </a:t>
            </a:r>
            <a:r>
              <a:rPr lang="nl-NL" dirty="0"/>
              <a:t>Lezen</a:t>
            </a:r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752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266</TotalTime>
  <Words>241</Words>
  <Application>Microsoft Macintosh PowerPoint</Application>
  <PresentationFormat>Diavoorstelling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Essentieel</vt:lpstr>
      <vt:lpstr>Poëzie 2.9</vt:lpstr>
      <vt:lpstr>Aan het einde van deze les weet je:</vt:lpstr>
      <vt:lpstr>Wat gaan we vandaag doen?</vt:lpstr>
      <vt:lpstr>Geef antwoord op onderstaande vragen </vt:lpstr>
      <vt:lpstr>Beeldspraak: de vergelijking</vt:lpstr>
      <vt:lpstr>Opdrachten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35</cp:revision>
  <dcterms:created xsi:type="dcterms:W3CDTF">2015-08-26T13:16:10Z</dcterms:created>
  <dcterms:modified xsi:type="dcterms:W3CDTF">2015-11-05T09:22:50Z</dcterms:modified>
</cp:coreProperties>
</file>