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9" r:id="rId3"/>
    <p:sldId id="276" r:id="rId4"/>
    <p:sldId id="277" r:id="rId5"/>
    <p:sldId id="278" r:id="rId6"/>
    <p:sldId id="266" r:id="rId7"/>
    <p:sldId id="267" r:id="rId8"/>
    <p:sldId id="268" r:id="rId9"/>
    <p:sldId id="269" r:id="rId10"/>
    <p:sldId id="274" r:id="rId11"/>
    <p:sldId id="270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februari 12,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februari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februari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3821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februari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februari 12,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februari 12,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februari 12,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februari 12,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februari 12,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februari 12,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februari 12,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februari 12,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Spelling 1.3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*Alle of allen? Sommige of sommigen?</a:t>
            </a:r>
          </a:p>
          <a:p>
            <a:r>
              <a:rPr lang="nl-NL" dirty="0" smtClean="0"/>
              <a:t>*accenttekens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Accent aigu/grave </a:t>
            </a:r>
            <a:r>
              <a:rPr lang="nl-NL" b="0" u="sng" dirty="0" smtClean="0"/>
              <a:t>gebruik je ook om aan te geven </a:t>
            </a:r>
            <a:r>
              <a:rPr lang="nl-NL" dirty="0" smtClean="0"/>
              <a:t>hoe je het woord </a:t>
            </a:r>
            <a:r>
              <a:rPr lang="nl-NL" b="0" u="sng" dirty="0" smtClean="0"/>
              <a:t>uitspreekt:</a:t>
            </a:r>
          </a:p>
          <a:p>
            <a:endParaRPr lang="nl-NL" dirty="0"/>
          </a:p>
          <a:p>
            <a:r>
              <a:rPr lang="nl-NL" dirty="0" smtClean="0"/>
              <a:t>Hé!</a:t>
            </a:r>
          </a:p>
          <a:p>
            <a:r>
              <a:rPr lang="nl-NL" dirty="0" smtClean="0"/>
              <a:t>Hè?</a:t>
            </a:r>
          </a:p>
          <a:p>
            <a:r>
              <a:rPr lang="nl-NL" dirty="0" smtClean="0"/>
              <a:t>Blèren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Uitspraak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2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0" dirty="0" smtClean="0"/>
              <a:t>Als </a:t>
            </a:r>
            <a:r>
              <a:rPr lang="nl-NL" b="0" dirty="0"/>
              <a:t>je een </a:t>
            </a:r>
            <a:r>
              <a:rPr lang="nl-NL" u="sng" dirty="0"/>
              <a:t>lettergreep of woord extra nadruk </a:t>
            </a:r>
            <a:r>
              <a:rPr lang="nl-NL" b="0" dirty="0"/>
              <a:t>wilt geven, </a:t>
            </a:r>
            <a:r>
              <a:rPr lang="nl-NL" b="0" dirty="0" smtClean="0"/>
              <a:t>moet</a:t>
            </a:r>
            <a:r>
              <a:rPr lang="nl-NL" b="0" dirty="0"/>
              <a:t> je een </a:t>
            </a:r>
            <a:r>
              <a:rPr lang="nl-NL" u="sng" dirty="0"/>
              <a:t>'accent aigu' </a:t>
            </a:r>
            <a:r>
              <a:rPr lang="nl-NL" b="0" dirty="0"/>
              <a:t>gebruiken. Dat is het accent dat naar rechtsboven wijst (´). Het </a:t>
            </a:r>
            <a:r>
              <a:rPr lang="nl-NL" u="sng" dirty="0" smtClean="0"/>
              <a:t>klemtoonteken </a:t>
            </a:r>
            <a:r>
              <a:rPr lang="nl-NL" u="sng" dirty="0"/>
              <a:t>wijst altijd dezelfde kant op</a:t>
            </a:r>
            <a:r>
              <a:rPr lang="nl-NL" b="0" dirty="0"/>
              <a:t>, ook bij korte en stomme klanken, zoals in 'én' en 'dé'. </a:t>
            </a:r>
            <a:endParaRPr lang="nl-NL" b="0" dirty="0" smtClean="0"/>
          </a:p>
          <a:p>
            <a:endParaRPr lang="nl-NL" dirty="0"/>
          </a:p>
          <a:p>
            <a:r>
              <a:rPr lang="nl-NL" i="1" u="sng" dirty="0" smtClean="0"/>
              <a:t>Bijvoorbeeld</a:t>
            </a:r>
            <a:r>
              <a:rPr lang="nl-NL" i="1" u="sng" dirty="0"/>
              <a:t>:</a:t>
            </a:r>
          </a:p>
          <a:p>
            <a:r>
              <a:rPr lang="nl-NL" b="0" i="1" dirty="0"/>
              <a:t>We gaan naar het zwembad </a:t>
            </a:r>
            <a:r>
              <a:rPr lang="nl-NL" b="0" i="1" dirty="0">
                <a:solidFill>
                  <a:srgbClr val="FF0000"/>
                </a:solidFill>
              </a:rPr>
              <a:t>én</a:t>
            </a:r>
            <a:r>
              <a:rPr lang="nl-NL" b="0" i="1" dirty="0"/>
              <a:t> naar de speeltuin!</a:t>
            </a:r>
          </a:p>
          <a:p>
            <a:r>
              <a:rPr lang="nl-NL" b="0" i="1" dirty="0"/>
              <a:t>Koop </a:t>
            </a:r>
            <a:r>
              <a:rPr lang="nl-NL" b="0" i="1" dirty="0">
                <a:solidFill>
                  <a:srgbClr val="FF0000"/>
                </a:solidFill>
              </a:rPr>
              <a:t>nú</a:t>
            </a:r>
            <a:r>
              <a:rPr lang="nl-NL" b="0" i="1" dirty="0"/>
              <a:t> nieuwe loten.</a:t>
            </a:r>
          </a:p>
          <a:p>
            <a:r>
              <a:rPr lang="nl-NL" b="0" i="1" dirty="0"/>
              <a:t>Frans Langer, </a:t>
            </a:r>
            <a:r>
              <a:rPr lang="nl-NL" b="0" i="1" dirty="0">
                <a:solidFill>
                  <a:srgbClr val="FF0000"/>
                </a:solidFill>
              </a:rPr>
              <a:t>dé</a:t>
            </a:r>
            <a:r>
              <a:rPr lang="nl-NL" b="0" i="1" dirty="0"/>
              <a:t> behanger.</a:t>
            </a:r>
          </a:p>
          <a:p>
            <a:r>
              <a:rPr lang="nl-NL" b="0" i="1" dirty="0"/>
              <a:t>We hebben daar </a:t>
            </a:r>
            <a:r>
              <a:rPr lang="nl-NL" b="0" i="1" dirty="0">
                <a:solidFill>
                  <a:srgbClr val="FF0000"/>
                </a:solidFill>
              </a:rPr>
              <a:t>zó </a:t>
            </a:r>
            <a:r>
              <a:rPr lang="nl-NL" b="0" i="1" dirty="0"/>
              <a:t>lang staan wachten.</a:t>
            </a:r>
          </a:p>
          <a:p>
            <a:r>
              <a:rPr lang="nl-NL" b="0" i="1" dirty="0"/>
              <a:t>Niet lanterfanten, </a:t>
            </a:r>
            <a:r>
              <a:rPr lang="nl-NL" b="0" i="1" dirty="0">
                <a:solidFill>
                  <a:srgbClr val="FF0000"/>
                </a:solidFill>
              </a:rPr>
              <a:t>wérken</a:t>
            </a:r>
            <a:r>
              <a:rPr lang="nl-NL" b="0" i="1" dirty="0"/>
              <a:t>!</a:t>
            </a:r>
          </a:p>
          <a:p>
            <a:r>
              <a:rPr lang="nl-NL" b="0" i="1" dirty="0"/>
              <a:t>Inleveren </a:t>
            </a:r>
            <a:r>
              <a:rPr lang="nl-NL" b="0" i="1" dirty="0">
                <a:solidFill>
                  <a:srgbClr val="FF0000"/>
                </a:solidFill>
              </a:rPr>
              <a:t>vóór</a:t>
            </a:r>
            <a:r>
              <a:rPr lang="nl-NL" b="0" i="1" dirty="0"/>
              <a:t> 1 december.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2" y="443620"/>
            <a:ext cx="7809307" cy="1185084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Accent aigu als klemtoonteken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418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Accent aigu (é):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op </a:t>
            </a:r>
            <a:r>
              <a:rPr lang="nl-NL" b="0" dirty="0"/>
              <a:t>de enkele –e geeft de uitspraak –</a:t>
            </a:r>
            <a:r>
              <a:rPr lang="nl-NL" b="0" dirty="0" err="1" smtClean="0"/>
              <a:t>ee</a:t>
            </a:r>
            <a:endParaRPr lang="nl-NL" b="0" dirty="0" smtClean="0"/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Klemtoonteken 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Uitspraak</a:t>
            </a:r>
          </a:p>
          <a:p>
            <a:pPr marL="457200" indent="-457200">
              <a:buFont typeface="+mj-lt"/>
              <a:buAutoNum type="arabicPeriod"/>
            </a:pPr>
            <a:endParaRPr lang="nl-NL" b="0" dirty="0"/>
          </a:p>
          <a:p>
            <a:r>
              <a:rPr lang="nl-NL" u="sng" dirty="0" smtClean="0"/>
              <a:t>Accent grave (è):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/>
              <a:t>Bij woorden uit het Frans waar dit accent ook staat: à la </a:t>
            </a:r>
            <a:r>
              <a:rPr lang="nl-NL" b="0" dirty="0" smtClean="0"/>
              <a:t>crème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Uitspraak</a:t>
            </a:r>
            <a:endParaRPr lang="nl-NL" b="0" dirty="0"/>
          </a:p>
          <a:p>
            <a:endParaRPr lang="nl-NL" b="0" dirty="0" smtClean="0"/>
          </a:p>
          <a:p>
            <a:endParaRPr lang="nl-NL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8147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1: instructie ‘ sommige/sommigen’  en ‘ accenttekens’ </a:t>
            </a:r>
          </a:p>
          <a:p>
            <a:endParaRPr lang="nl-NL" dirty="0"/>
          </a:p>
          <a:p>
            <a:r>
              <a:rPr lang="nl-NL" dirty="0" smtClean="0"/>
              <a:t>2:maken opdrachten 6 t/m 8</a:t>
            </a:r>
          </a:p>
          <a:p>
            <a:r>
              <a:rPr lang="nl-NL" dirty="0" smtClean="0"/>
              <a:t>KLAAR:  start vast met paragraaf 2.3 </a:t>
            </a:r>
            <a:r>
              <a:rPr lang="nl-NL" dirty="0" err="1" smtClean="0"/>
              <a:t>opdr</a:t>
            </a:r>
            <a:r>
              <a:rPr lang="nl-NL" smtClean="0"/>
              <a:t> 1 t/m 7</a:t>
            </a:r>
          </a:p>
          <a:p>
            <a:endParaRPr lang="nl-NL" dirty="0"/>
          </a:p>
          <a:p>
            <a:r>
              <a:rPr lang="nl-NL" dirty="0" smtClean="0"/>
              <a:t>3: Instructie ‘ meervouden’  2.3</a:t>
            </a:r>
          </a:p>
          <a:p>
            <a:endParaRPr lang="nl-NL" dirty="0"/>
          </a:p>
          <a:p>
            <a:r>
              <a:rPr lang="nl-NL" dirty="0" smtClean="0"/>
              <a:t>4: maken opdrachten 1 t/m 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50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/>
            <a:r>
              <a:rPr lang="nl-NL" u="sng" dirty="0" smtClean="0"/>
              <a:t>Schrijf woorden als sommige, enkele, vele, beide met een –e:</a:t>
            </a:r>
          </a:p>
          <a:p>
            <a:pPr marL="285750" indent="-285750"/>
            <a:endParaRPr lang="nl-NL" dirty="0" smtClean="0"/>
          </a:p>
          <a:p>
            <a:pPr marL="285750" indent="-285750"/>
            <a:r>
              <a:rPr lang="nl-NL" dirty="0" smtClean="0"/>
              <a:t>*Wanneer ze bijvoeglijk gebruikt worden:</a:t>
            </a:r>
          </a:p>
          <a:p>
            <a:pPr marL="285750" indent="-285750"/>
            <a:endParaRPr lang="nl-NL" b="0" dirty="0" smtClean="0"/>
          </a:p>
          <a:p>
            <a:pPr marL="285750" indent="-285750"/>
            <a:r>
              <a:rPr lang="nl-NL" b="0" dirty="0" smtClean="0"/>
              <a:t>Enkele kopjes</a:t>
            </a:r>
            <a:r>
              <a:rPr lang="nl-NL" b="0" dirty="0" smtClean="0">
                <a:solidFill>
                  <a:srgbClr val="FF0000"/>
                </a:solidFill>
              </a:rPr>
              <a:t> </a:t>
            </a:r>
            <a:r>
              <a:rPr lang="nl-NL" b="0" dirty="0" smtClean="0"/>
              <a:t>koffie, sommige jongens, beide leerlingen</a:t>
            </a:r>
          </a:p>
          <a:p>
            <a:pPr marL="285750" indent="-285750"/>
            <a:endParaRPr lang="nl-NL" b="0" dirty="0"/>
          </a:p>
          <a:p>
            <a:pPr marL="285750" indent="-285750"/>
            <a:r>
              <a:rPr lang="nl-NL" dirty="0" smtClean="0"/>
              <a:t>*Wanneer ze verwijzen naar zaken of dieren:</a:t>
            </a:r>
          </a:p>
          <a:p>
            <a:pPr marL="285750" indent="-285750"/>
            <a:endParaRPr lang="nl-NL" b="0" dirty="0" smtClean="0"/>
          </a:p>
          <a:p>
            <a:pPr marL="285750" indent="-285750"/>
            <a:r>
              <a:rPr lang="nl-NL" b="0" dirty="0" smtClean="0"/>
              <a:t>Enkele koeien zijn ziek. Beide computers waren stuk. </a:t>
            </a:r>
          </a:p>
          <a:p>
            <a:pPr marL="285750" indent="-285750"/>
            <a:endParaRPr lang="nl-NL" b="0" dirty="0" smtClean="0"/>
          </a:p>
          <a:p>
            <a:pPr marL="285750" indent="-285750"/>
            <a:r>
              <a:rPr lang="nl-NL" b="0" dirty="0" smtClean="0"/>
              <a:t>Sommige stoelen hebben drie poten.</a:t>
            </a:r>
          </a:p>
          <a:p>
            <a:pPr marL="285750" indent="-285750"/>
            <a:endParaRPr lang="nl-NL" b="0" dirty="0"/>
          </a:p>
          <a:p>
            <a:pPr marL="285750" indent="-285750"/>
            <a:endParaRPr lang="nl-NL" b="0" dirty="0"/>
          </a:p>
          <a:p>
            <a:pPr marL="285750" indent="-285750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Sommige of sommigen?</a:t>
            </a:r>
            <a:endParaRPr lang="nl-NL" dirty="0"/>
          </a:p>
        </p:txBody>
      </p:sp>
      <p:sp>
        <p:nvSpPr>
          <p:cNvPr id="8" name="Draaiende pijl 7"/>
          <p:cNvSpPr/>
          <p:nvPr/>
        </p:nvSpPr>
        <p:spPr>
          <a:xfrm rot="21417073">
            <a:off x="1146285" y="3077220"/>
            <a:ext cx="610144" cy="67335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Draaiende pijl 8"/>
          <p:cNvSpPr/>
          <p:nvPr/>
        </p:nvSpPr>
        <p:spPr>
          <a:xfrm rot="21417073">
            <a:off x="1146285" y="4609896"/>
            <a:ext cx="610144" cy="67335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Draaiende pijl 9"/>
          <p:cNvSpPr/>
          <p:nvPr/>
        </p:nvSpPr>
        <p:spPr>
          <a:xfrm rot="21417073">
            <a:off x="5455811" y="2968582"/>
            <a:ext cx="610144" cy="67335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Draaiende pijl 10"/>
          <p:cNvSpPr/>
          <p:nvPr/>
        </p:nvSpPr>
        <p:spPr>
          <a:xfrm rot="21417073">
            <a:off x="3731050" y="2968581"/>
            <a:ext cx="610144" cy="67335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2" name="Draaiende pijl 11"/>
          <p:cNvSpPr/>
          <p:nvPr/>
        </p:nvSpPr>
        <p:spPr>
          <a:xfrm rot="21417073">
            <a:off x="3731050" y="4564765"/>
            <a:ext cx="610144" cy="67335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" name="Draaiende pijl 13"/>
          <p:cNvSpPr/>
          <p:nvPr/>
        </p:nvSpPr>
        <p:spPr>
          <a:xfrm rot="21417073">
            <a:off x="1327354" y="5356108"/>
            <a:ext cx="610144" cy="67335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317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nl-NL" u="sng" dirty="0" smtClean="0"/>
              <a:t>Schrijf woorden als sommigen, enkelen, velen, beiden met –en:</a:t>
            </a:r>
          </a:p>
          <a:p>
            <a:pPr marL="285750" indent="-285750"/>
            <a:endParaRPr lang="nl-NL" dirty="0" smtClean="0"/>
          </a:p>
          <a:p>
            <a:pPr marL="285750" indent="-285750"/>
            <a:r>
              <a:rPr lang="nl-NL" dirty="0" smtClean="0"/>
              <a:t>*Wanneer ze zelfstandig én verwijzen naar personen:</a:t>
            </a:r>
          </a:p>
          <a:p>
            <a:pPr marL="285750" indent="-285750"/>
            <a:endParaRPr lang="nl-NL" b="0" dirty="0" smtClean="0"/>
          </a:p>
          <a:p>
            <a:pPr marL="285750" indent="-285750"/>
            <a:r>
              <a:rPr lang="nl-NL" dirty="0" smtClean="0">
                <a:solidFill>
                  <a:srgbClr val="FF0000"/>
                </a:solidFill>
              </a:rPr>
              <a:t>Enkelen</a:t>
            </a:r>
            <a:r>
              <a:rPr lang="nl-NL" b="0" dirty="0" smtClean="0"/>
              <a:t> waren te laat voor de les.</a:t>
            </a:r>
          </a:p>
          <a:p>
            <a:pPr marL="285750" indent="-285750"/>
            <a:endParaRPr lang="nl-NL" b="0" dirty="0" smtClean="0"/>
          </a:p>
          <a:p>
            <a:pPr marL="285750" indent="-285750"/>
            <a:r>
              <a:rPr lang="nl-NL" dirty="0" smtClean="0">
                <a:solidFill>
                  <a:srgbClr val="FF0000"/>
                </a:solidFill>
              </a:rPr>
              <a:t>Sommigen</a:t>
            </a:r>
            <a:r>
              <a:rPr lang="nl-NL" b="0" dirty="0" smtClean="0"/>
              <a:t> vinden het maar raar dat je dan na moet blijven.</a:t>
            </a:r>
          </a:p>
          <a:p>
            <a:pPr marL="285750" indent="-285750"/>
            <a:endParaRPr lang="nl-NL" b="0" dirty="0" smtClean="0"/>
          </a:p>
          <a:p>
            <a:pPr marL="285750" indent="-285750"/>
            <a:r>
              <a:rPr lang="nl-NL" dirty="0" smtClean="0">
                <a:solidFill>
                  <a:srgbClr val="FF0000"/>
                </a:solidFill>
              </a:rPr>
              <a:t>Velen</a:t>
            </a:r>
            <a:r>
              <a:rPr lang="nl-NL" b="0" dirty="0" smtClean="0"/>
              <a:t> zijn het er gelukkig wel mee eens.</a:t>
            </a:r>
          </a:p>
          <a:p>
            <a:pPr marL="285750" indent="-285750"/>
            <a:endParaRPr lang="nl-NL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Sommige of sommigen?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072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/>
            <a:r>
              <a:rPr lang="nl-NL" u="sng" dirty="0"/>
              <a:t>Let op!</a:t>
            </a:r>
          </a:p>
          <a:p>
            <a:pPr marL="285750" indent="-285750"/>
            <a:endParaRPr lang="nl-NL" b="0" dirty="0"/>
          </a:p>
          <a:p>
            <a:pPr marL="285750" indent="-285750"/>
            <a:r>
              <a:rPr lang="nl-NL" u="sng" dirty="0"/>
              <a:t>Soms lijkt het alsof ze zelfstandig gebruikt worden terwijl dit </a:t>
            </a:r>
            <a:r>
              <a:rPr lang="nl-NL" u="sng" dirty="0" smtClean="0"/>
              <a:t>niet</a:t>
            </a:r>
          </a:p>
          <a:p>
            <a:pPr marL="285750" indent="-285750"/>
            <a:r>
              <a:rPr lang="nl-NL" u="sng" dirty="0" smtClean="0"/>
              <a:t>zo is, </a:t>
            </a:r>
            <a:r>
              <a:rPr lang="nl-NL" u="sng" dirty="0" smtClean="0">
                <a:solidFill>
                  <a:srgbClr val="FF0000"/>
                </a:solidFill>
              </a:rPr>
              <a:t>het zelfstandig naamwoord uit de zin </a:t>
            </a:r>
            <a:r>
              <a:rPr lang="nl-NL" u="sng" dirty="0" smtClean="0"/>
              <a:t>kun je er dan achter plaatsen:</a:t>
            </a:r>
            <a:endParaRPr lang="nl-NL" u="sng" dirty="0"/>
          </a:p>
          <a:p>
            <a:pPr marL="285750" indent="-285750"/>
            <a:endParaRPr lang="nl-NL" b="0" dirty="0"/>
          </a:p>
          <a:p>
            <a:pPr marL="285750" indent="-285750"/>
            <a:r>
              <a:rPr lang="nl-NL" b="0" dirty="0" smtClean="0"/>
              <a:t>*De </a:t>
            </a:r>
            <a:r>
              <a:rPr lang="nl-NL" b="0" dirty="0"/>
              <a:t>leerlingen waren teleurgesteld over hun cijfer terwijl </a:t>
            </a:r>
            <a:r>
              <a:rPr lang="nl-NL" b="0" dirty="0">
                <a:solidFill>
                  <a:srgbClr val="FF0000"/>
                </a:solidFill>
              </a:rPr>
              <a:t>sommige (leerlingen) </a:t>
            </a:r>
            <a:r>
              <a:rPr lang="nl-NL" b="0" dirty="0"/>
              <a:t>dat niet waren</a:t>
            </a:r>
            <a:r>
              <a:rPr lang="nl-NL" b="0" dirty="0" smtClean="0"/>
              <a:t>.</a:t>
            </a:r>
          </a:p>
          <a:p>
            <a:pPr marL="285750" indent="-285750"/>
            <a:endParaRPr lang="nl-NL" b="0" dirty="0"/>
          </a:p>
          <a:p>
            <a:pPr marL="285750" indent="-285750"/>
            <a:r>
              <a:rPr lang="nl-NL" b="0" dirty="0" smtClean="0"/>
              <a:t>*Enkele studenten gingen naar de bar, </a:t>
            </a:r>
            <a:r>
              <a:rPr lang="nl-NL" b="0" dirty="0" smtClean="0">
                <a:solidFill>
                  <a:srgbClr val="FF0000"/>
                </a:solidFill>
              </a:rPr>
              <a:t>andere (studenten)</a:t>
            </a:r>
            <a:r>
              <a:rPr lang="nl-NL" b="0" dirty="0" smtClean="0"/>
              <a:t> gingen naar bed.</a:t>
            </a:r>
          </a:p>
          <a:p>
            <a:pPr marL="285750" indent="-285750"/>
            <a:endParaRPr lang="nl-NL" b="0" dirty="0"/>
          </a:p>
          <a:p>
            <a:pPr marL="285750" indent="-285750"/>
            <a:r>
              <a:rPr lang="nl-NL" b="0" dirty="0" smtClean="0"/>
              <a:t>*De docenten waren bijna allemaal aanwezig, terwijl </a:t>
            </a:r>
            <a:r>
              <a:rPr lang="nl-NL" b="0" dirty="0" smtClean="0">
                <a:solidFill>
                  <a:srgbClr val="FF0000"/>
                </a:solidFill>
              </a:rPr>
              <a:t>enkele (docenten) </a:t>
            </a:r>
            <a:r>
              <a:rPr lang="nl-NL" b="0" dirty="0" smtClean="0"/>
              <a:t>te laat waren.</a:t>
            </a:r>
            <a:endParaRPr lang="nl-NL" b="0" dirty="0"/>
          </a:p>
          <a:p>
            <a:pPr marL="285750" indent="-285750"/>
            <a:endParaRPr lang="nl-NL" b="0" dirty="0"/>
          </a:p>
          <a:p>
            <a:pPr marL="285750" indent="-285750"/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Sommige </a:t>
            </a:r>
            <a:r>
              <a:rPr lang="nl-NL" dirty="0"/>
              <a:t>of sommigen?</a:t>
            </a:r>
          </a:p>
        </p:txBody>
      </p:sp>
    </p:spTree>
    <p:extLst>
      <p:ext uri="{BB962C8B-B14F-4D97-AF65-F5344CB8AC3E}">
        <p14:creationId xmlns:p14="http://schemas.microsoft.com/office/powerpoint/2010/main" val="412684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510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Er zijn drie accenttekens: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1.Accent aigu (streepje voorover é)</a:t>
            </a:r>
          </a:p>
          <a:p>
            <a:pPr>
              <a:buNone/>
            </a:pPr>
            <a:r>
              <a:rPr lang="nl-NL" dirty="0" smtClean="0"/>
              <a:t>2.Accent grave (streepje achterover è)</a:t>
            </a:r>
          </a:p>
          <a:p>
            <a:pPr>
              <a:buNone/>
            </a:pPr>
            <a:r>
              <a:rPr lang="nl-NL" dirty="0" smtClean="0"/>
              <a:t>3.Accent circonflexe (dakje ê)</a:t>
            </a:r>
          </a:p>
          <a:p>
            <a:pPr>
              <a:buNone/>
            </a:pPr>
            <a:endParaRPr lang="nl-NL" sz="1600" b="0" dirty="0" smtClean="0"/>
          </a:p>
          <a:p>
            <a:pPr>
              <a:buNone/>
            </a:pPr>
            <a:endParaRPr lang="nl-NL" sz="1600" b="0" dirty="0"/>
          </a:p>
          <a:p>
            <a:pPr>
              <a:buNone/>
            </a:pPr>
            <a:r>
              <a:rPr lang="nl-NL" sz="1600" b="0" dirty="0" smtClean="0"/>
              <a:t>Accenttekens komen eigenlijk </a:t>
            </a:r>
            <a:r>
              <a:rPr lang="nl-NL" sz="1600" b="0" dirty="0" smtClean="0">
                <a:solidFill>
                  <a:srgbClr val="FF0000"/>
                </a:solidFill>
              </a:rPr>
              <a:t>alleen</a:t>
            </a:r>
            <a:r>
              <a:rPr lang="nl-NL" sz="1600" b="0" dirty="0" smtClean="0"/>
              <a:t> voor bij </a:t>
            </a:r>
            <a:r>
              <a:rPr lang="nl-NL" sz="1600" b="0" dirty="0" smtClean="0">
                <a:solidFill>
                  <a:srgbClr val="FF0000"/>
                </a:solidFill>
              </a:rPr>
              <a:t>de letter –e.</a:t>
            </a:r>
          </a:p>
          <a:p>
            <a:pPr>
              <a:buNone/>
            </a:pPr>
            <a:endParaRPr lang="nl-NL" sz="1600" b="0" dirty="0" smtClean="0"/>
          </a:p>
          <a:p>
            <a:pPr>
              <a:buNone/>
            </a:pPr>
            <a:r>
              <a:rPr lang="nl-NL" sz="1600" b="0" dirty="0" smtClean="0"/>
              <a:t>Bij </a:t>
            </a:r>
            <a:r>
              <a:rPr lang="nl-NL" sz="1600" b="0" dirty="0" smtClean="0">
                <a:solidFill>
                  <a:srgbClr val="FF0000"/>
                </a:solidFill>
              </a:rPr>
              <a:t>enkele woorden </a:t>
            </a:r>
            <a:r>
              <a:rPr lang="nl-NL" sz="1600" b="0" dirty="0" smtClean="0"/>
              <a:t>ook op andere letters: maîtresse, twee à drie letters, </a:t>
            </a:r>
            <a:endParaRPr lang="nl-NL" sz="1600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3923928" y="6768306"/>
            <a:ext cx="285750" cy="179388"/>
          </a:xfrm>
        </p:spPr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Accenten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605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pPr marL="18000" lvl="1" indent="0">
              <a:buNone/>
            </a:pPr>
            <a:r>
              <a:rPr lang="nl-NL" dirty="0" smtClean="0"/>
              <a:t>Nederlands&gt;&gt;</a:t>
            </a:r>
            <a:r>
              <a:rPr lang="nl-NL" b="1" u="sng" dirty="0" smtClean="0"/>
              <a:t>geen</a:t>
            </a:r>
            <a:r>
              <a:rPr lang="nl-NL" dirty="0"/>
              <a:t> taal met dit </a:t>
            </a:r>
            <a:r>
              <a:rPr lang="nl-NL" b="1" u="sng" dirty="0"/>
              <a:t>soort </a:t>
            </a:r>
            <a:r>
              <a:rPr lang="nl-NL" b="1" u="sng" dirty="0" smtClean="0"/>
              <a:t>accenten</a:t>
            </a:r>
            <a:r>
              <a:rPr lang="nl-NL" dirty="0" smtClean="0"/>
              <a:t>&gt;&gt;bij </a:t>
            </a:r>
            <a:r>
              <a:rPr lang="nl-NL" b="1" u="sng" dirty="0"/>
              <a:t>veel woorden </a:t>
            </a:r>
            <a:r>
              <a:rPr lang="nl-NL" dirty="0" smtClean="0"/>
              <a:t>zijn de Franse </a:t>
            </a:r>
            <a:r>
              <a:rPr lang="nl-NL" b="1" u="sng" dirty="0" smtClean="0"/>
              <a:t>accenten verdwenen. </a:t>
            </a:r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r>
              <a:rPr lang="nl-NL" b="1" u="sng" dirty="0" smtClean="0"/>
              <a:t>Sommige woorden </a:t>
            </a:r>
            <a:r>
              <a:rPr lang="nl-NL" dirty="0" smtClean="0"/>
              <a:t>worden </a:t>
            </a:r>
            <a:r>
              <a:rPr lang="nl-NL" b="1" u="sng" dirty="0" smtClean="0"/>
              <a:t>zoveel gebuikt</a:t>
            </a:r>
            <a:r>
              <a:rPr lang="nl-NL" dirty="0" smtClean="0"/>
              <a:t>&gt;&gt;</a:t>
            </a:r>
            <a:r>
              <a:rPr lang="nl-NL" b="1" u="sng" dirty="0" smtClean="0"/>
              <a:t>aangepast</a:t>
            </a:r>
            <a:r>
              <a:rPr lang="nl-NL" dirty="0" smtClean="0"/>
              <a:t> aan de Nederlandse spelling:</a:t>
            </a:r>
          </a:p>
          <a:p>
            <a:pPr marL="18000" lvl="1" indent="0">
              <a:buNone/>
            </a:pPr>
            <a:endParaRPr lang="nl-NL" b="0" dirty="0"/>
          </a:p>
          <a:p>
            <a:r>
              <a:rPr lang="nl-NL" u="sng" dirty="0"/>
              <a:t>abonnee </a:t>
            </a:r>
            <a:r>
              <a:rPr lang="nl-NL" b="0" dirty="0"/>
              <a:t>(Frans: </a:t>
            </a:r>
            <a:r>
              <a:rPr lang="nl-NL" b="0" dirty="0" err="1"/>
              <a:t>abonné</a:t>
            </a:r>
            <a:r>
              <a:rPr lang="nl-NL" b="0" dirty="0"/>
              <a:t>)</a:t>
            </a:r>
          </a:p>
          <a:p>
            <a:r>
              <a:rPr lang="nl-NL" u="sng" dirty="0"/>
              <a:t>aperitief </a:t>
            </a:r>
            <a:r>
              <a:rPr lang="nl-NL" b="0" dirty="0"/>
              <a:t>(Frans: </a:t>
            </a:r>
            <a:r>
              <a:rPr lang="nl-NL" b="0" dirty="0" err="1"/>
              <a:t>apéritif</a:t>
            </a:r>
            <a:r>
              <a:rPr lang="nl-NL" b="0" dirty="0"/>
              <a:t>)</a:t>
            </a:r>
          </a:p>
          <a:p>
            <a:r>
              <a:rPr lang="nl-NL" u="sng" dirty="0"/>
              <a:t>controle </a:t>
            </a:r>
            <a:r>
              <a:rPr lang="nl-NL" b="0" dirty="0"/>
              <a:t>(Frans: </a:t>
            </a:r>
            <a:r>
              <a:rPr lang="nl-NL" b="0" dirty="0" err="1"/>
              <a:t>contrôle</a:t>
            </a:r>
            <a:r>
              <a:rPr lang="nl-NL" b="0" dirty="0"/>
              <a:t>)</a:t>
            </a:r>
          </a:p>
          <a:p>
            <a:endParaRPr lang="nl-NL" dirty="0" smtClean="0"/>
          </a:p>
          <a:p>
            <a:r>
              <a:rPr lang="nl-NL" u="sng" dirty="0" smtClean="0">
                <a:solidFill>
                  <a:srgbClr val="FF0000"/>
                </a:solidFill>
              </a:rPr>
              <a:t>LET OP:</a:t>
            </a:r>
            <a:endParaRPr lang="nl-NL" dirty="0" smtClean="0"/>
          </a:p>
          <a:p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Niet altijd </a:t>
            </a:r>
            <a:r>
              <a:rPr lang="nl-NL" b="0" dirty="0" smtClean="0"/>
              <a:t>een aanpassing&gt;&gt;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sommige woorden behouden hun Franse variant </a:t>
            </a:r>
            <a:r>
              <a:rPr lang="nl-NL" b="0" dirty="0" smtClean="0"/>
              <a:t>(zoals café), ondanks de inburgering. </a:t>
            </a:r>
          </a:p>
          <a:p>
            <a:r>
              <a:rPr lang="nl-NL" b="0" dirty="0" smtClean="0"/>
              <a:t>Bij twijfel altijd het Groene Boekje raadplegen!! www.woordenlijst.org</a:t>
            </a:r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accenten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212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18000" lvl="1" indent="0">
              <a:buNone/>
            </a:pPr>
            <a:r>
              <a:rPr lang="nl-NL" dirty="0" smtClean="0"/>
              <a:t>Dit teken </a:t>
            </a:r>
            <a:r>
              <a:rPr lang="nl-NL" b="1" u="sng" dirty="0" smtClean="0"/>
              <a:t>op de enkele –e </a:t>
            </a:r>
            <a:r>
              <a:rPr lang="nl-NL" dirty="0" smtClean="0"/>
              <a:t>geeft de uitspraak </a:t>
            </a:r>
            <a:r>
              <a:rPr lang="nl-NL" b="1" u="sng" dirty="0" smtClean="0"/>
              <a:t>–</a:t>
            </a:r>
            <a:r>
              <a:rPr lang="nl-NL" b="1" u="sng" dirty="0" err="1" smtClean="0"/>
              <a:t>ee</a:t>
            </a:r>
            <a:r>
              <a:rPr lang="nl-NL" b="1" u="sng" dirty="0" smtClean="0"/>
              <a:t> </a:t>
            </a:r>
          </a:p>
          <a:p>
            <a:pPr marL="18000" lvl="1" indent="0">
              <a:buNone/>
            </a:pPr>
            <a:r>
              <a:rPr lang="nl-NL" dirty="0" smtClean="0"/>
              <a:t>Zoals in het woord b</a:t>
            </a:r>
            <a:r>
              <a:rPr lang="nl-NL" dirty="0" smtClean="0">
                <a:solidFill>
                  <a:srgbClr val="FF0000"/>
                </a:solidFill>
              </a:rPr>
              <a:t>ee</a:t>
            </a:r>
            <a:r>
              <a:rPr lang="nl-NL" dirty="0" smtClean="0"/>
              <a:t>n. </a:t>
            </a:r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r>
              <a:rPr lang="nl-NL" b="1" u="sng" dirty="0" err="1" smtClean="0"/>
              <a:t>Waneer</a:t>
            </a:r>
            <a:r>
              <a:rPr lang="nl-NL" b="1" u="sng" dirty="0" smtClean="0"/>
              <a:t> gebruik je het accent aigu?</a:t>
            </a:r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r>
              <a:rPr lang="nl-NL" b="1" u="sng" dirty="0" smtClean="0"/>
              <a:t>Bij Franse woorden</a:t>
            </a:r>
            <a:r>
              <a:rPr lang="nl-NL" dirty="0" smtClean="0"/>
              <a:t> met een </a:t>
            </a:r>
            <a:r>
              <a:rPr lang="nl-NL" b="1" u="sng" dirty="0" smtClean="0"/>
              <a:t>enkele eind –e</a:t>
            </a:r>
            <a:r>
              <a:rPr lang="nl-NL" dirty="0" smtClean="0"/>
              <a:t> behouden dit accentteken:</a:t>
            </a:r>
          </a:p>
          <a:p>
            <a:pPr marL="18000" lvl="1" indent="0">
              <a:buNone/>
            </a:pPr>
            <a:r>
              <a:rPr lang="nl-NL" b="1" u="sng" dirty="0" smtClean="0">
                <a:solidFill>
                  <a:srgbClr val="FF0000"/>
                </a:solidFill>
              </a:rPr>
              <a:t>Wel: </a:t>
            </a:r>
            <a:r>
              <a:rPr lang="nl-NL" dirty="0" smtClean="0"/>
              <a:t>comité, defilé , coupé, evacué</a:t>
            </a:r>
          </a:p>
          <a:p>
            <a:pPr marL="18000" lvl="1" indent="0">
              <a:buNone/>
            </a:pPr>
            <a:endParaRPr lang="nl-NL" dirty="0" smtClean="0"/>
          </a:p>
          <a:p>
            <a:pPr marL="18000" lvl="1" indent="0">
              <a:buNone/>
            </a:pPr>
            <a:r>
              <a:rPr lang="nl-NL" b="1" u="sng" dirty="0" smtClean="0">
                <a:solidFill>
                  <a:srgbClr val="FF0000"/>
                </a:solidFill>
              </a:rPr>
              <a:t>Niet: </a:t>
            </a:r>
            <a:r>
              <a:rPr lang="nl-NL" dirty="0" err="1" smtClean="0"/>
              <a:t>dEmarreren</a:t>
            </a:r>
            <a:r>
              <a:rPr lang="nl-NL" dirty="0" smtClean="0"/>
              <a:t>, </a:t>
            </a:r>
            <a:r>
              <a:rPr lang="nl-NL" dirty="0" err="1" smtClean="0"/>
              <a:t>dEpot</a:t>
            </a:r>
            <a:r>
              <a:rPr lang="nl-NL" dirty="0" smtClean="0"/>
              <a:t>, </a:t>
            </a:r>
            <a:r>
              <a:rPr lang="nl-NL" dirty="0" err="1" smtClean="0"/>
              <a:t>dErailleur</a:t>
            </a:r>
            <a:endParaRPr lang="nl-NL" dirty="0"/>
          </a:p>
          <a:p>
            <a:pPr marL="18000" lvl="1" indent="0">
              <a:buNone/>
            </a:pPr>
            <a:endParaRPr lang="nl-NL" dirty="0" smtClean="0"/>
          </a:p>
          <a:p>
            <a:pPr marL="18000" lvl="1" indent="0">
              <a:buNone/>
            </a:pPr>
            <a:endParaRPr lang="nl-NL" dirty="0" smtClean="0"/>
          </a:p>
          <a:p>
            <a:endParaRPr lang="nl-NL" b="0" dirty="0"/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Accent aigu (é)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4540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417564" y="1789959"/>
            <a:ext cx="7884432" cy="4395600"/>
          </a:xfrm>
        </p:spPr>
        <p:txBody>
          <a:bodyPr/>
          <a:lstStyle/>
          <a:p>
            <a:r>
              <a:rPr lang="nl-NL" dirty="0"/>
              <a:t>Wanneer gebruik je een accent grave </a:t>
            </a:r>
            <a:r>
              <a:rPr lang="nl-NL" dirty="0" smtClean="0"/>
              <a:t>(`)?</a:t>
            </a:r>
          </a:p>
          <a:p>
            <a:endParaRPr lang="nl-NL" b="0" dirty="0"/>
          </a:p>
          <a:p>
            <a:r>
              <a:rPr lang="nl-NL" b="0" dirty="0" smtClean="0"/>
              <a:t>Bij </a:t>
            </a:r>
            <a:r>
              <a:rPr lang="nl-NL" b="0" dirty="0"/>
              <a:t>woorden uit het Frans waar dit accent ook staat: à la </a:t>
            </a:r>
            <a:r>
              <a:rPr lang="nl-NL" b="0" dirty="0" smtClean="0"/>
              <a:t>crème</a:t>
            </a:r>
          </a:p>
          <a:p>
            <a:endParaRPr lang="nl-NL" b="0" dirty="0"/>
          </a:p>
          <a:p>
            <a:pPr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Accent </a:t>
            </a:r>
            <a:r>
              <a:rPr lang="nl-NL" dirty="0" smtClean="0"/>
              <a:t>grave (è)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356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251</TotalTime>
  <Words>498</Words>
  <Application>Microsoft Macintosh PowerPoint</Application>
  <PresentationFormat>Diavoorstelling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Essentieel</vt:lpstr>
      <vt:lpstr>Spelling 1.3</vt:lpstr>
      <vt:lpstr>Wat gaan we doen?</vt:lpstr>
      <vt:lpstr>Sommige of sommigen?</vt:lpstr>
      <vt:lpstr>Sommige of sommigen?</vt:lpstr>
      <vt:lpstr>Sommige of sommigen?</vt:lpstr>
      <vt:lpstr>Accenten</vt:lpstr>
      <vt:lpstr>accenten</vt:lpstr>
      <vt:lpstr>Accent aigu (é)</vt:lpstr>
      <vt:lpstr>Accent grave (è) </vt:lpstr>
      <vt:lpstr>Uitspraak</vt:lpstr>
      <vt:lpstr>Accent aigu als klemtoonteken</vt:lpstr>
      <vt:lpstr>samenvattend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VNRE Vrancken</cp:lastModifiedBy>
  <cp:revision>28</cp:revision>
  <dcterms:created xsi:type="dcterms:W3CDTF">2015-08-26T13:16:10Z</dcterms:created>
  <dcterms:modified xsi:type="dcterms:W3CDTF">2016-02-12T07:29:44Z</dcterms:modified>
</cp:coreProperties>
</file>