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1" r:id="rId2"/>
    <p:sldId id="271" r:id="rId3"/>
    <p:sldId id="272" r:id="rId4"/>
    <p:sldId id="263" r:id="rId5"/>
    <p:sldId id="262" r:id="rId6"/>
    <p:sldId id="281" r:id="rId7"/>
    <p:sldId id="278" r:id="rId8"/>
    <p:sldId id="273" r:id="rId9"/>
    <p:sldId id="279" r:id="rId10"/>
    <p:sldId id="274" r:id="rId11"/>
    <p:sldId id="280" r:id="rId12"/>
    <p:sldId id="275" r:id="rId13"/>
    <p:sldId id="282" r:id="rId14"/>
    <p:sldId id="283" r:id="rId15"/>
    <p:sldId id="276" r:id="rId16"/>
    <p:sldId id="284" r:id="rId17"/>
    <p:sldId id="277" r:id="rId18"/>
  </p:sldIdLst>
  <p:sldSz cx="9144000" cy="6858000" type="screen4x3"/>
  <p:notesSz cx="6797675" cy="9928225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13-1-2015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13-1-2015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Cursus spellen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10 t/m 13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nl-NL" sz="2400" b="0" dirty="0" smtClean="0"/>
              <a:t>Gebruik cijfers:</a:t>
            </a:r>
          </a:p>
          <a:p>
            <a:endParaRPr lang="nl-NL" sz="2400" b="0" dirty="0"/>
          </a:p>
          <a:p>
            <a:r>
              <a:rPr lang="nl-NL" sz="2400" u="sng" dirty="0" smtClean="0"/>
              <a:t>Bij getallen boven de twintig, uitgezonderd de ronde getallen: </a:t>
            </a:r>
          </a:p>
          <a:p>
            <a:endParaRPr lang="nl-NL" sz="2400" u="sng" dirty="0" smtClean="0"/>
          </a:p>
          <a:p>
            <a:r>
              <a:rPr lang="nl-NL" sz="2400" b="0" dirty="0" smtClean="0"/>
              <a:t>‘Er is 27 miljard nodig om de honger in Afrika op te lossen’</a:t>
            </a:r>
          </a:p>
          <a:p>
            <a:endParaRPr lang="nl-NL" sz="2400" b="0" dirty="0" smtClean="0"/>
          </a:p>
          <a:p>
            <a:r>
              <a:rPr lang="nl-NL" sz="2400" b="0" dirty="0" smtClean="0"/>
              <a:t>Het verkeer eiste vorig jaar 956 dodelijke slachtoffers’</a:t>
            </a:r>
          </a:p>
          <a:p>
            <a:endParaRPr lang="nl-NL" sz="2400" b="0" dirty="0"/>
          </a:p>
          <a:p>
            <a:r>
              <a:rPr lang="nl-NL" sz="2400" u="sng" dirty="0" smtClean="0"/>
              <a:t>Bij maten, gewichten, bedragen, data, adressen en rekeningnummers</a:t>
            </a:r>
          </a:p>
          <a:p>
            <a:endParaRPr lang="nl-NL" sz="2400" u="sng" dirty="0" smtClean="0"/>
          </a:p>
          <a:p>
            <a:r>
              <a:rPr lang="nl-NL" sz="2400" b="0" dirty="0" smtClean="0"/>
              <a:t>25 meter, 45 kilo, 56 euro, 5 mei, </a:t>
            </a:r>
            <a:r>
              <a:rPr lang="nl-NL" sz="2400" b="0" dirty="0" err="1" smtClean="0"/>
              <a:t>Bakenbergseweg</a:t>
            </a:r>
            <a:r>
              <a:rPr lang="nl-NL" sz="2400" b="0" dirty="0" smtClean="0"/>
              <a:t> 76, </a:t>
            </a:r>
          </a:p>
          <a:p>
            <a:endParaRPr lang="nl-NL" sz="2400" b="0" dirty="0"/>
          </a:p>
          <a:p>
            <a:r>
              <a:rPr lang="nl-NL" sz="2400" b="0" dirty="0" smtClean="0"/>
              <a:t>LET OP: schrijf breuken los behalve in een samenstelling! Drie vierde, vijf zesde, maar driekwartsmaat.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11 Cijfers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3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400" b="0" dirty="0" smtClean="0"/>
              <a:t>Gebruik letters:</a:t>
            </a:r>
          </a:p>
          <a:p>
            <a:endParaRPr lang="nl-NL" sz="2400" b="0" dirty="0"/>
          </a:p>
          <a:p>
            <a:r>
              <a:rPr lang="nl-NL" sz="2400" u="sng" dirty="0" smtClean="0"/>
              <a:t>Bij getallen tot en met twintig en  voor </a:t>
            </a:r>
            <a:r>
              <a:rPr lang="nl-NL" sz="2400" u="sng" smtClean="0"/>
              <a:t>de tientallen</a:t>
            </a:r>
          </a:p>
          <a:p>
            <a:endParaRPr lang="nl-NL" sz="2400" u="sng" dirty="0" smtClean="0"/>
          </a:p>
          <a:p>
            <a:r>
              <a:rPr lang="nl-NL" sz="2400" b="0" dirty="0" smtClean="0"/>
              <a:t>zeven, vijftien, twintig, dertig, veertig</a:t>
            </a:r>
          </a:p>
          <a:p>
            <a:endParaRPr lang="nl-NL" sz="2400" b="0" dirty="0"/>
          </a:p>
          <a:p>
            <a:r>
              <a:rPr lang="nl-NL" sz="2400" u="sng" dirty="0" smtClean="0"/>
              <a:t>Voor getallen als honderd, duizend, miljoen, miljard en biljard. </a:t>
            </a:r>
          </a:p>
          <a:p>
            <a:endParaRPr lang="nl-NL" sz="2400" u="sng" dirty="0" smtClean="0"/>
          </a:p>
          <a:p>
            <a:r>
              <a:rPr lang="nl-NL" sz="2400" b="0" dirty="0" smtClean="0"/>
              <a:t>Dit bedrijf maakte vorig jaar zestien miljard euro winst.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11 Cijfers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01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NL" u="sng" dirty="0" smtClean="0"/>
              <a:t>Schrijf woorden als sommige, enkele, vele, beide met een –e: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/>
              <a:t>*Wanneer ze bijvoeglijk gebruikt worden:</a:t>
            </a:r>
          </a:p>
          <a:p>
            <a:pPr marL="285750" indent="-285750"/>
            <a:r>
              <a:rPr lang="nl-NL" b="0" dirty="0" smtClean="0"/>
              <a:t>Enkele kopjes koffie, sommige jongens, beide leerlingen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dirty="0" smtClean="0"/>
              <a:t>*Wanneer ze verwijzen naar </a:t>
            </a:r>
            <a:r>
              <a:rPr lang="nl-NL" dirty="0" err="1" smtClean="0"/>
              <a:t>naar</a:t>
            </a:r>
            <a:r>
              <a:rPr lang="nl-NL" dirty="0" smtClean="0"/>
              <a:t> zaken of dieren:</a:t>
            </a:r>
          </a:p>
          <a:p>
            <a:pPr marL="285750" indent="-285750"/>
            <a:r>
              <a:rPr lang="nl-NL" b="0" dirty="0" smtClean="0"/>
              <a:t>Enkele koeien zijn ziek. Beide computers waren stuk. Sommige stoelen hebben drie poten.</a:t>
            </a:r>
          </a:p>
          <a:p>
            <a:pPr marL="285750" indent="-285750"/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12 Sommige of sommigen?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7693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nl-NL" u="sng" dirty="0" smtClean="0"/>
              <a:t>Schrijf woorden als sommigen, enkelen, velen, beiden met –en:</a:t>
            </a:r>
          </a:p>
          <a:p>
            <a:pPr marL="285750" indent="-285750"/>
            <a:endParaRPr lang="nl-NL" dirty="0" smtClean="0"/>
          </a:p>
          <a:p>
            <a:pPr marL="285750" indent="-285750"/>
            <a:r>
              <a:rPr lang="nl-NL" dirty="0" smtClean="0"/>
              <a:t>*Wanneer ze zelfstandig én verwijzen naar personen:</a:t>
            </a:r>
          </a:p>
          <a:p>
            <a:pPr marL="285750" indent="-285750"/>
            <a:r>
              <a:rPr lang="nl-NL" b="0" dirty="0" smtClean="0"/>
              <a:t>-Enkelen waren te laat voor de les. </a:t>
            </a:r>
          </a:p>
          <a:p>
            <a:pPr marL="285750" indent="-285750"/>
            <a:r>
              <a:rPr lang="nl-NL" b="0" dirty="0" smtClean="0"/>
              <a:t>-Sommigen vinden het maar raar dat je dan na moet blijven.</a:t>
            </a:r>
          </a:p>
          <a:p>
            <a:pPr marL="285750" indent="-285750"/>
            <a:r>
              <a:rPr lang="nl-NL" b="0" dirty="0" smtClean="0"/>
              <a:t>-Velen zijn het er gelukkig wel mee eens.</a:t>
            </a:r>
          </a:p>
          <a:p>
            <a:pPr marL="285750" indent="-285750"/>
            <a:endParaRPr lang="nl-NL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12 Sommige of sommigen?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4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285750" indent="-285750"/>
            <a:r>
              <a:rPr lang="nl-NL" u="sng" dirty="0"/>
              <a:t>Let op!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u="sng" dirty="0"/>
              <a:t>Soms lijkt het alsof ze zelfstandig gebruikt worden terwijl dit niet zo is: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*De </a:t>
            </a:r>
            <a:r>
              <a:rPr lang="nl-NL" b="0" dirty="0"/>
              <a:t>leerlingen waren teleurgesteld over hun cijfer terwijl sommige (leerlingen) dat niet waren</a:t>
            </a:r>
            <a:r>
              <a:rPr lang="nl-NL" b="0" dirty="0" smtClean="0"/>
              <a:t>.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*Enkele studenten gingen naar de bar, andere (studenten) gingen naar bed.</a:t>
            </a:r>
          </a:p>
          <a:p>
            <a:pPr marL="285750" indent="-285750"/>
            <a:endParaRPr lang="nl-NL" b="0" dirty="0"/>
          </a:p>
          <a:p>
            <a:pPr marL="285750" indent="-285750"/>
            <a:r>
              <a:rPr lang="nl-NL" b="0" dirty="0" smtClean="0"/>
              <a:t>*De docenten waren bijna allemaal aanwezig, terwijl enkele (docenten) te laat waren.</a:t>
            </a:r>
            <a:endParaRPr lang="nl-NL" b="0" dirty="0"/>
          </a:p>
          <a:p>
            <a:pPr marL="285750" indent="-285750"/>
            <a:endParaRPr lang="nl-NL" b="0" dirty="0"/>
          </a:p>
          <a:p>
            <a:pPr marL="285750" indent="-285750"/>
            <a:endParaRPr lang="nl-NL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Paragraaf 12 Sommige of sommigen?</a:t>
            </a:r>
          </a:p>
        </p:txBody>
      </p:sp>
    </p:spTree>
    <p:extLst>
      <p:ext uri="{BB962C8B-B14F-4D97-AF65-F5344CB8AC3E}">
        <p14:creationId xmlns:p14="http://schemas.microsoft.com/office/powerpoint/2010/main" val="7533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1600" b="0" dirty="0" smtClean="0"/>
              <a:t>Bij sommige woorden twijfel je altijd aan de schrijfwijze. Dit zijn vaak woorden die niet regelmatig voorkomen. Gok dan niet, maar zoek het op!!</a:t>
            </a:r>
          </a:p>
          <a:p>
            <a:pPr>
              <a:buNone/>
            </a:pPr>
            <a:endParaRPr lang="nl-NL" sz="1600" b="0" dirty="0"/>
          </a:p>
          <a:p>
            <a:pPr>
              <a:buNone/>
            </a:pPr>
            <a:r>
              <a:rPr lang="nl-NL" sz="1600" b="0" dirty="0" smtClean="0"/>
              <a:t>Honderd beruchte probleemwoorden:</a:t>
            </a:r>
            <a:endParaRPr lang="nl-NL" sz="1600" b="0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</a:t>
            </a:r>
            <a:r>
              <a:rPr lang="nl-NL" dirty="0" smtClean="0"/>
              <a:t>13 Probleemwoorden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753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11" y="260648"/>
            <a:ext cx="8800889" cy="66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8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Maken </a:t>
            </a:r>
            <a:r>
              <a:rPr lang="nl-NL" dirty="0" err="1"/>
              <a:t>blz</a:t>
            </a:r>
            <a:r>
              <a:rPr lang="nl-NL" dirty="0"/>
              <a:t> </a:t>
            </a:r>
            <a:r>
              <a:rPr lang="nl-NL" dirty="0" smtClean="0"/>
              <a:t>236 </a:t>
            </a:r>
            <a:r>
              <a:rPr lang="nl-NL" dirty="0"/>
              <a:t>t/m </a:t>
            </a:r>
            <a:r>
              <a:rPr lang="nl-NL" dirty="0" smtClean="0"/>
              <a:t>240 </a:t>
            </a:r>
            <a:r>
              <a:rPr lang="nl-NL" dirty="0" smtClean="0"/>
              <a:t>opdracht </a:t>
            </a:r>
            <a:r>
              <a:rPr lang="nl-NL" dirty="0" smtClean="0"/>
              <a:t>16 </a:t>
            </a:r>
            <a:r>
              <a:rPr lang="nl-NL" dirty="0" smtClean="0"/>
              <a:t>t/m </a:t>
            </a:r>
            <a:r>
              <a:rPr lang="nl-NL" dirty="0" smtClean="0"/>
              <a:t>22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63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 fontScale="92500"/>
          </a:bodyPr>
          <a:lstStyle/>
          <a:p>
            <a:pPr lvl="1"/>
            <a:r>
              <a:rPr lang="nl-NL" u="sng" dirty="0"/>
              <a:t>Par 7 Liggend </a:t>
            </a:r>
            <a:r>
              <a:rPr lang="nl-NL" u="sng" dirty="0" smtClean="0"/>
              <a:t>streepje:</a:t>
            </a:r>
          </a:p>
          <a:p>
            <a:pPr marL="18000" lvl="1" indent="0">
              <a:buNone/>
            </a:pPr>
            <a:r>
              <a:rPr lang="nl-NL" b="0" dirty="0" smtClean="0"/>
              <a:t>koppelteken, weglatingsteken en afbreekteken: </a:t>
            </a:r>
          </a:p>
          <a:p>
            <a:pPr marL="18000" lvl="1" indent="0">
              <a:buNone/>
            </a:pPr>
            <a:r>
              <a:rPr lang="nl-NL" b="0" dirty="0" smtClean="0"/>
              <a:t>zo-even, voor- en nadelen</a:t>
            </a:r>
            <a:endParaRPr lang="nl-NL" b="0" dirty="0"/>
          </a:p>
          <a:p>
            <a:pPr lvl="1"/>
            <a:endParaRPr lang="nl-NL" dirty="0"/>
          </a:p>
          <a:p>
            <a:pPr lvl="1"/>
            <a:r>
              <a:rPr lang="nl-NL" u="sng" dirty="0"/>
              <a:t>Par 8 </a:t>
            </a:r>
            <a:r>
              <a:rPr lang="nl-NL" u="sng" dirty="0" smtClean="0"/>
              <a:t>Trema: </a:t>
            </a:r>
          </a:p>
          <a:p>
            <a:pPr marL="18000" lvl="1" indent="0">
              <a:buNone/>
            </a:pPr>
            <a:r>
              <a:rPr lang="nl-NL" b="0" dirty="0" smtClean="0"/>
              <a:t>Om problemen met de uitspraak te voorkomen: </a:t>
            </a:r>
          </a:p>
          <a:p>
            <a:pPr marL="18000" lvl="1" indent="0">
              <a:buNone/>
            </a:pPr>
            <a:r>
              <a:rPr lang="nl-NL" b="0" dirty="0" smtClean="0"/>
              <a:t>vacuüm, fobieën</a:t>
            </a:r>
            <a:endParaRPr lang="nl-NL" b="0" dirty="0"/>
          </a:p>
          <a:p>
            <a:pPr lvl="1"/>
            <a:endParaRPr lang="nl-NL" dirty="0"/>
          </a:p>
          <a:p>
            <a:pPr lvl="1"/>
            <a:r>
              <a:rPr lang="nl-NL" u="sng" dirty="0"/>
              <a:t>Par 9 Apostrof </a:t>
            </a:r>
            <a:endParaRPr lang="nl-NL" u="sng" dirty="0" smtClean="0"/>
          </a:p>
          <a:p>
            <a:pPr marL="18000" lvl="1" indent="0">
              <a:buNone/>
            </a:pPr>
            <a:r>
              <a:rPr lang="nl-NL" b="0" dirty="0" smtClean="0"/>
              <a:t>Weggelaten letters te vervangen, weggelaten bezits-s,  uitspraakproblemen bij meervoud en bezitsaanduiding, in afleidingen van afkortingen en letter- en cijferwoorden, </a:t>
            </a:r>
            <a:r>
              <a:rPr lang="nl-NL" b="0" dirty="0" err="1" smtClean="0"/>
              <a:t>verkleindwoorden</a:t>
            </a:r>
            <a:r>
              <a:rPr lang="nl-NL" b="0" dirty="0" smtClean="0"/>
              <a:t> op -y</a:t>
            </a:r>
          </a:p>
          <a:p>
            <a:pPr marL="18000" lvl="1" indent="0">
              <a:buNone/>
            </a:pPr>
            <a:r>
              <a:rPr lang="nl-NL" b="0" dirty="0" smtClean="0"/>
              <a:t>`s-Hertogenbosch</a:t>
            </a:r>
          </a:p>
          <a:p>
            <a:pPr marL="18000" lvl="1" indent="0">
              <a:buNone/>
            </a:pPr>
            <a:r>
              <a:rPr lang="nl-NL" b="0" dirty="0" err="1" smtClean="0"/>
              <a:t>Els`plannen</a:t>
            </a:r>
            <a:endParaRPr lang="nl-NL" b="0" dirty="0" smtClean="0"/>
          </a:p>
          <a:p>
            <a:pPr marL="18000" lvl="1" indent="0">
              <a:buNone/>
            </a:pPr>
            <a:r>
              <a:rPr lang="nl-NL" b="0" dirty="0" smtClean="0"/>
              <a:t>Jarno`s </a:t>
            </a:r>
            <a:r>
              <a:rPr lang="nl-NL" b="0" dirty="0" err="1" smtClean="0"/>
              <a:t>Ipad</a:t>
            </a:r>
            <a:endParaRPr lang="nl-NL" b="0" dirty="0" smtClean="0"/>
          </a:p>
          <a:p>
            <a:pPr marL="18000" lvl="1" indent="0">
              <a:buNone/>
            </a:pPr>
            <a:r>
              <a:rPr lang="nl-NL" b="0" dirty="0" smtClean="0"/>
              <a:t>Vwo`er</a:t>
            </a:r>
          </a:p>
          <a:p>
            <a:pPr marL="18000" lvl="1" indent="0">
              <a:buNone/>
            </a:pPr>
            <a:r>
              <a:rPr lang="nl-NL" b="0" dirty="0" smtClean="0"/>
              <a:t>Baby` </a:t>
            </a:r>
            <a:r>
              <a:rPr lang="nl-NL" b="0" dirty="0" err="1" smtClean="0"/>
              <a:t>tje</a:t>
            </a:r>
            <a:endParaRPr lang="nl-NL" b="0" dirty="0"/>
          </a:p>
          <a:p>
            <a:pPr lvl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al?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nl-NL" dirty="0"/>
          </a:p>
          <a:p>
            <a:pPr lvl="1"/>
            <a:r>
              <a:rPr lang="nl-NL" u="sng" dirty="0" smtClean="0"/>
              <a:t>Par 10 Accenten</a:t>
            </a:r>
            <a:endParaRPr lang="nl-NL" dirty="0" smtClean="0"/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11 Getallen</a:t>
            </a:r>
          </a:p>
          <a:p>
            <a:pPr lvl="1"/>
            <a:endParaRPr lang="nl-NL" dirty="0" smtClean="0"/>
          </a:p>
          <a:p>
            <a:pPr lvl="1"/>
            <a:r>
              <a:rPr lang="nl-NL" u="sng" dirty="0" smtClean="0"/>
              <a:t>Par 12 Sommige of sommigen?</a:t>
            </a:r>
          </a:p>
          <a:p>
            <a:pPr lvl="1"/>
            <a:endParaRPr lang="nl-NL" u="sng" dirty="0"/>
          </a:p>
          <a:p>
            <a:pPr lvl="1"/>
            <a:r>
              <a:rPr lang="nl-NL" u="sng" dirty="0" smtClean="0"/>
              <a:t>Par 13 Probleemwoorden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94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dirty="0" smtClean="0"/>
              <a:t>Er zijn drie accenttekens:</a:t>
            </a:r>
          </a:p>
          <a:p>
            <a:pPr marL="342900" indent="-342900">
              <a:buAutoNum type="arabicPeriod"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1.Accent aigu (streepje voorover é)</a:t>
            </a:r>
          </a:p>
          <a:p>
            <a:pPr>
              <a:buNone/>
            </a:pPr>
            <a:r>
              <a:rPr lang="nl-NL" dirty="0" smtClean="0"/>
              <a:t>2.Accent grave (streepje achterover è)</a:t>
            </a:r>
          </a:p>
          <a:p>
            <a:pPr>
              <a:buNone/>
            </a:pPr>
            <a:r>
              <a:rPr lang="nl-NL" dirty="0" smtClean="0"/>
              <a:t>3.Accent circonflexe (dakje ê)</a:t>
            </a:r>
          </a:p>
          <a:p>
            <a:pPr>
              <a:buNone/>
            </a:pPr>
            <a:endParaRPr lang="nl-NL" sz="1600" b="0" dirty="0" smtClean="0"/>
          </a:p>
          <a:p>
            <a:pPr>
              <a:buNone/>
            </a:pPr>
            <a:endParaRPr lang="nl-NL" sz="1600" b="0" dirty="0"/>
          </a:p>
          <a:p>
            <a:pPr>
              <a:buNone/>
            </a:pPr>
            <a:r>
              <a:rPr lang="nl-NL" sz="1600" b="0" dirty="0" smtClean="0"/>
              <a:t>Accenttekens komen eigenlijk alleen voor bij de letter –e.</a:t>
            </a:r>
          </a:p>
          <a:p>
            <a:pPr>
              <a:buNone/>
            </a:pPr>
            <a:endParaRPr lang="nl-NL" sz="1600" b="0" dirty="0" smtClean="0"/>
          </a:p>
          <a:p>
            <a:pPr>
              <a:buNone/>
            </a:pPr>
            <a:r>
              <a:rPr lang="nl-NL" sz="1600" b="0" dirty="0" smtClean="0"/>
              <a:t>Bij enkele woorden ook op andere letters: maîtresse, twee à drie letters, </a:t>
            </a:r>
            <a:endParaRPr lang="nl-NL" sz="1600" b="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3923928" y="6768306"/>
            <a:ext cx="285750" cy="179388"/>
          </a:xfrm>
        </p:spPr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 10 Accenten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18000" lvl="1" indent="0">
              <a:buNone/>
            </a:pPr>
            <a:r>
              <a:rPr lang="nl-NL" dirty="0"/>
              <a:t>Omdat het Nederlands van huis uit geen taal met dit soort accenten is, zijn bij veel woorden de Franse accenten in het Nederlands </a:t>
            </a:r>
            <a:r>
              <a:rPr lang="nl-NL" dirty="0" smtClean="0"/>
              <a:t>verdwenen. Deze woorden worden zoveel gebuikt dat we ze aangepast hebben aan de Nederlandse spellingsregels:</a:t>
            </a:r>
            <a:endParaRPr lang="nl-NL" dirty="0" smtClean="0"/>
          </a:p>
          <a:p>
            <a:endParaRPr lang="nl-NL" b="0" dirty="0"/>
          </a:p>
          <a:p>
            <a:r>
              <a:rPr lang="nl-NL" b="0" dirty="0"/>
              <a:t>abonnee (Frans: </a:t>
            </a:r>
            <a:r>
              <a:rPr lang="nl-NL" b="0" dirty="0" err="1"/>
              <a:t>abonné</a:t>
            </a:r>
            <a:r>
              <a:rPr lang="nl-NL" b="0" dirty="0"/>
              <a:t>)</a:t>
            </a:r>
          </a:p>
          <a:p>
            <a:r>
              <a:rPr lang="nl-NL" b="0" dirty="0"/>
              <a:t>aperitief (Frans: </a:t>
            </a:r>
            <a:r>
              <a:rPr lang="nl-NL" b="0" dirty="0" err="1"/>
              <a:t>apéritif</a:t>
            </a:r>
            <a:r>
              <a:rPr lang="nl-NL" b="0" dirty="0"/>
              <a:t>)</a:t>
            </a:r>
          </a:p>
          <a:p>
            <a:r>
              <a:rPr lang="nl-NL" b="0" dirty="0"/>
              <a:t>controle (Frans: </a:t>
            </a:r>
            <a:r>
              <a:rPr lang="nl-NL" b="0" dirty="0" err="1"/>
              <a:t>contrôle</a:t>
            </a:r>
            <a:r>
              <a:rPr lang="nl-NL" b="0" dirty="0"/>
              <a:t>)</a:t>
            </a:r>
          </a:p>
          <a:p>
            <a:endParaRPr lang="nl-NL" dirty="0" smtClean="0"/>
          </a:p>
          <a:p>
            <a:r>
              <a:rPr lang="nl-NL" dirty="0" smtClean="0"/>
              <a:t>Toch is het niet altijd het geval want sommige woorden behouden wel hun Franse variant (zoals café), ondanks de inburgering. Bij twijfel altijd het Groene Boekje raadplegen!! www.woordenlijst.org</a:t>
            </a: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18000" lvl="1" indent="0">
              <a:buNone/>
            </a:pPr>
            <a:r>
              <a:rPr lang="nl-NL" dirty="0" smtClean="0"/>
              <a:t>Dit teken op de enkele –e geeft de uitspraak –</a:t>
            </a:r>
            <a:r>
              <a:rPr lang="nl-NL" dirty="0" err="1" smtClean="0"/>
              <a:t>ee</a:t>
            </a:r>
            <a:r>
              <a:rPr lang="nl-NL" dirty="0" smtClean="0"/>
              <a:t> zoals in het woord been. 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 smtClean="0"/>
              <a:t>Voor de uitspraak is het accent dus NIET nodig als de –e in een open lettergreep staat: </a:t>
            </a:r>
            <a:r>
              <a:rPr lang="nl-NL" dirty="0" err="1" smtClean="0"/>
              <a:t>be-nen</a:t>
            </a:r>
            <a:r>
              <a:rPr lang="nl-NL" dirty="0" smtClean="0"/>
              <a:t>. Je spreekt hem dan sowieso als uit als een –</a:t>
            </a:r>
            <a:r>
              <a:rPr lang="nl-NL" dirty="0" err="1" smtClean="0"/>
              <a:t>ee</a:t>
            </a:r>
            <a:r>
              <a:rPr lang="nl-NL" dirty="0" smtClean="0"/>
              <a:t>.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 err="1" smtClean="0"/>
              <a:t>Waneer</a:t>
            </a:r>
            <a:r>
              <a:rPr lang="nl-NL" dirty="0" smtClean="0"/>
              <a:t> dan wel?</a:t>
            </a:r>
          </a:p>
          <a:p>
            <a:pPr marL="18000" lvl="1" indent="0">
              <a:buNone/>
            </a:pPr>
            <a:endParaRPr lang="nl-NL" dirty="0"/>
          </a:p>
          <a:p>
            <a:pPr marL="18000" lvl="1" indent="0">
              <a:buNone/>
            </a:pPr>
            <a:r>
              <a:rPr lang="nl-NL" dirty="0" smtClean="0"/>
              <a:t>Alleen bij Franse woorden met een enkele eind –e behoudt dit accentteken:</a:t>
            </a:r>
          </a:p>
          <a:p>
            <a:pPr marL="18000" lvl="1" indent="0">
              <a:buNone/>
            </a:pPr>
            <a:r>
              <a:rPr lang="nl-NL" dirty="0" smtClean="0"/>
              <a:t>Wel: comité, defilé , coupé, evacué</a:t>
            </a:r>
          </a:p>
          <a:p>
            <a:pPr marL="18000" lvl="1" indent="0">
              <a:buNone/>
            </a:pPr>
            <a:endParaRPr lang="nl-NL" dirty="0" smtClean="0"/>
          </a:p>
          <a:p>
            <a:pPr marL="18000" lvl="1" indent="0">
              <a:buNone/>
            </a:pPr>
            <a:r>
              <a:rPr lang="nl-NL" dirty="0" smtClean="0"/>
              <a:t>Niet: </a:t>
            </a:r>
            <a:r>
              <a:rPr lang="nl-NL" dirty="0" err="1" smtClean="0"/>
              <a:t>dEmarreren</a:t>
            </a:r>
            <a:r>
              <a:rPr lang="nl-NL" dirty="0" smtClean="0"/>
              <a:t>, </a:t>
            </a:r>
            <a:r>
              <a:rPr lang="nl-NL" dirty="0" err="1" smtClean="0"/>
              <a:t>dEpot</a:t>
            </a:r>
            <a:r>
              <a:rPr lang="nl-NL" dirty="0" smtClean="0"/>
              <a:t>, </a:t>
            </a:r>
            <a:r>
              <a:rPr lang="nl-NL" dirty="0" err="1" smtClean="0"/>
              <a:t>dErailleur</a:t>
            </a:r>
            <a:endParaRPr lang="nl-NL" dirty="0" smtClean="0"/>
          </a:p>
          <a:p>
            <a:endParaRPr lang="nl-NL" b="0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Accent aigu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41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/>
              <a:t>Wanneer gebruik je een accent grave </a:t>
            </a:r>
            <a:r>
              <a:rPr lang="nl-NL" dirty="0" smtClean="0"/>
              <a:t>(`)?</a:t>
            </a:r>
          </a:p>
          <a:p>
            <a:endParaRPr lang="nl-NL" b="0" dirty="0"/>
          </a:p>
          <a:p>
            <a:r>
              <a:rPr lang="nl-NL" b="0" dirty="0"/>
              <a:t>Het accent grave, dat naar linksboven wijst (`) wordt alleen gebruikt</a:t>
            </a:r>
            <a:r>
              <a:rPr lang="nl-NL" b="0" dirty="0" smtClean="0"/>
              <a:t>:</a:t>
            </a:r>
          </a:p>
          <a:p>
            <a:endParaRPr lang="nl-NL" b="0" dirty="0"/>
          </a:p>
          <a:p>
            <a:r>
              <a:rPr lang="nl-NL" b="0" dirty="0" smtClean="0"/>
              <a:t>1.bij </a:t>
            </a:r>
            <a:r>
              <a:rPr lang="nl-NL" b="0" dirty="0"/>
              <a:t>woorden uit het Frans waar dit accent ook staat: à la </a:t>
            </a:r>
            <a:r>
              <a:rPr lang="nl-NL" b="0" dirty="0" smtClean="0"/>
              <a:t>crème</a:t>
            </a:r>
          </a:p>
          <a:p>
            <a:endParaRPr lang="nl-NL" b="0" dirty="0"/>
          </a:p>
          <a:p>
            <a:r>
              <a:rPr lang="nl-NL" b="0" dirty="0" smtClean="0"/>
              <a:t>2.Om </a:t>
            </a:r>
            <a:r>
              <a:rPr lang="nl-NL" b="0" dirty="0"/>
              <a:t>aan te geven dat een letter als korte e moet worden uitgesproken: hè, blèren</a:t>
            </a:r>
          </a:p>
          <a:p>
            <a:r>
              <a:rPr lang="nl-NL" b="0" dirty="0"/>
              <a:t> 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Accent grave </a:t>
            </a:r>
          </a:p>
        </p:txBody>
      </p:sp>
    </p:spTree>
    <p:extLst>
      <p:ext uri="{BB962C8B-B14F-4D97-AF65-F5344CB8AC3E}">
        <p14:creationId xmlns:p14="http://schemas.microsoft.com/office/powerpoint/2010/main" val="193039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Als </a:t>
            </a:r>
            <a:r>
              <a:rPr lang="nl-NL" dirty="0"/>
              <a:t>je een lettergreep of woord extra nadruk wilt geven, kun je een 'accent aigu' gebruiken. Dat is het accent dat naar rechtsboven wijst (´). Het klemtoonteken wijst altijd dezelfde kant op, ook bij korte en stomme klanken, zoals in 'én' en 'dé'. </a:t>
            </a:r>
            <a:endParaRPr lang="nl-NL" dirty="0" smtClean="0"/>
          </a:p>
          <a:p>
            <a:endParaRPr lang="nl-NL" dirty="0"/>
          </a:p>
          <a:p>
            <a:r>
              <a:rPr lang="nl-NL" b="0" i="1" dirty="0" smtClean="0"/>
              <a:t>Bijvoorbeeld</a:t>
            </a:r>
            <a:r>
              <a:rPr lang="nl-NL" b="0" i="1" dirty="0"/>
              <a:t>:</a:t>
            </a:r>
          </a:p>
          <a:p>
            <a:r>
              <a:rPr lang="nl-NL" b="0" i="1" dirty="0"/>
              <a:t>We gaan naar het zwembad én naar de speeltuin!</a:t>
            </a:r>
          </a:p>
          <a:p>
            <a:r>
              <a:rPr lang="nl-NL" b="0" i="1" dirty="0"/>
              <a:t>Koop nú nieuwe loten.</a:t>
            </a:r>
          </a:p>
          <a:p>
            <a:r>
              <a:rPr lang="nl-NL" b="0" i="1" dirty="0"/>
              <a:t>Frans Langer, dé behanger.</a:t>
            </a:r>
          </a:p>
          <a:p>
            <a:r>
              <a:rPr lang="nl-NL" b="0" i="1" dirty="0"/>
              <a:t>We hebben daar zó lang staan wachten.</a:t>
            </a:r>
          </a:p>
          <a:p>
            <a:r>
              <a:rPr lang="nl-NL" b="0" i="1" dirty="0"/>
              <a:t>Niet lanterfanten, wérken!</a:t>
            </a:r>
          </a:p>
          <a:p>
            <a:r>
              <a:rPr lang="nl-NL" b="0" i="1" dirty="0"/>
              <a:t>Inleveren vóór 1 december.</a:t>
            </a:r>
          </a:p>
          <a:p>
            <a:pPr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2" y="764704"/>
            <a:ext cx="7809307" cy="864000"/>
          </a:xfrm>
        </p:spPr>
        <p:txBody>
          <a:bodyPr/>
          <a:lstStyle/>
          <a:p>
            <a:r>
              <a:rPr lang="nl-NL" dirty="0" smtClean="0"/>
              <a:t>Accent </a:t>
            </a:r>
            <a:r>
              <a:rPr lang="nl-NL" dirty="0" smtClean="0"/>
              <a:t>aigu als nadrukteken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360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611560" y="1772816"/>
            <a:ext cx="7884432" cy="4395600"/>
          </a:xfrm>
        </p:spPr>
        <p:txBody>
          <a:bodyPr/>
          <a:lstStyle/>
          <a:p>
            <a:r>
              <a:rPr lang="nl-NL" dirty="0"/>
              <a:t>Wanneer gebruik je een </a:t>
            </a:r>
            <a:r>
              <a:rPr lang="nl-NL" dirty="0" smtClean="0"/>
              <a:t>cedille onderaan de c (ç)?</a:t>
            </a:r>
          </a:p>
          <a:p>
            <a:endParaRPr lang="nl-NL" b="0" dirty="0"/>
          </a:p>
          <a:p>
            <a:r>
              <a:rPr lang="nl-NL" b="0" dirty="0" smtClean="0"/>
              <a:t>De cedille zorgt ervoor dat de </a:t>
            </a:r>
            <a:r>
              <a:rPr lang="nl-NL" sz="2400" dirty="0" smtClean="0"/>
              <a:t>-c</a:t>
            </a:r>
            <a:r>
              <a:rPr lang="nl-NL" b="0" dirty="0" smtClean="0"/>
              <a:t> als een </a:t>
            </a:r>
            <a:r>
              <a:rPr lang="nl-NL" sz="2400" dirty="0" smtClean="0"/>
              <a:t>–s</a:t>
            </a:r>
            <a:r>
              <a:rPr lang="nl-NL" b="0" dirty="0" smtClean="0"/>
              <a:t> klinkt, wanneer die voor een </a:t>
            </a:r>
            <a:r>
              <a:rPr lang="nl-NL" sz="2400" dirty="0" smtClean="0"/>
              <a:t>-a</a:t>
            </a:r>
            <a:r>
              <a:rPr lang="nl-NL" b="0" dirty="0" smtClean="0"/>
              <a:t> of een </a:t>
            </a:r>
            <a:r>
              <a:rPr lang="nl-NL" sz="2400" dirty="0" smtClean="0"/>
              <a:t>-u</a:t>
            </a:r>
            <a:r>
              <a:rPr lang="nl-NL" b="0" dirty="0" smtClean="0"/>
              <a:t> staat:</a:t>
            </a:r>
          </a:p>
          <a:p>
            <a:endParaRPr lang="nl-NL" b="0" dirty="0"/>
          </a:p>
          <a:p>
            <a:r>
              <a:rPr lang="nl-NL" b="0" dirty="0" smtClean="0"/>
              <a:t>Curaçao</a:t>
            </a:r>
          </a:p>
          <a:p>
            <a:r>
              <a:rPr lang="nl-NL" b="0" dirty="0" smtClean="0"/>
              <a:t>reçu</a:t>
            </a:r>
          </a:p>
          <a:p>
            <a:endParaRPr lang="nl-NL" b="0" dirty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Ceddille</a:t>
            </a:r>
            <a:r>
              <a:rPr lang="nl-NL" dirty="0" smtClean="0"/>
              <a:t> ç (alt+135)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93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738</Words>
  <Application>Microsoft Office PowerPoint</Application>
  <PresentationFormat>Diavoorstelling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Briant College</vt:lpstr>
      <vt:lpstr>Cursus spellen </vt:lpstr>
      <vt:lpstr>Wat weten we al?</vt:lpstr>
      <vt:lpstr>Wat gaan we deze les doen?</vt:lpstr>
      <vt:lpstr>Par 10 Accenten</vt:lpstr>
      <vt:lpstr>accenten</vt:lpstr>
      <vt:lpstr>Accent aigu</vt:lpstr>
      <vt:lpstr>Accent grave </vt:lpstr>
      <vt:lpstr>Accent aigu als nadrukteken</vt:lpstr>
      <vt:lpstr>Ceddille ç (alt+135)</vt:lpstr>
      <vt:lpstr>Paragraaf 11 Cijfers</vt:lpstr>
      <vt:lpstr>Paragraaf 11 Cijfers</vt:lpstr>
      <vt:lpstr>Paragraaf 12 Sommige of sommigen?</vt:lpstr>
      <vt:lpstr>Paragraaf 12 Sommige of sommigen?</vt:lpstr>
      <vt:lpstr>Paragraaf 12 Sommige of sommigen?</vt:lpstr>
      <vt:lpstr>Paragraaf 13 Probleemwoorden </vt:lpstr>
      <vt:lpstr>PowerPoint-presentatie</vt:lpstr>
      <vt:lpstr>Huiswerk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2015-01-12T08:32:34Z</dcterms:created>
  <dcterms:modified xsi:type="dcterms:W3CDTF">2015-01-13T08:41:34Z</dcterms:modified>
</cp:coreProperties>
</file>