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4" r:id="rId8"/>
    <p:sldId id="261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3681DB-19CD-4C04-AC55-35CB5E1BE61A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82BA3-CD68-44C3-B9A7-645FF8DD06E1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Hottentottententententoonstelling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Aan elkaar of los?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45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 of fout? Fout&gt;&gt;&gt;verbeter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Oude- en nieuwe boeken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Mooie- en lelijke kleren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Reken en taal methodes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Zon- en feestdagen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1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Oude en nieuwe boeken&gt; Fout, </a:t>
            </a:r>
            <a:r>
              <a:rPr lang="nl-NL" dirty="0" smtClean="0"/>
              <a:t>een heel woord is weggelaten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Mooie- en lelijke kleren&gt;</a:t>
            </a:r>
            <a:r>
              <a:rPr lang="nl-NL" b="1" dirty="0"/>
              <a:t>Fout</a:t>
            </a:r>
            <a:r>
              <a:rPr lang="nl-NL" dirty="0"/>
              <a:t>, een heel woord is weggelaten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</a:t>
            </a:r>
            <a:r>
              <a:rPr lang="nl-NL" b="1" dirty="0" smtClean="0"/>
              <a:t>Reken- en taal methodes&gt;Fout</a:t>
            </a:r>
            <a:r>
              <a:rPr lang="nl-NL" dirty="0" smtClean="0"/>
              <a:t>, een deel van het woord is weggelaten, dus hier mag een weglatingsteken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Zon- en feestdagen&gt;Goed</a:t>
            </a:r>
            <a:r>
              <a:rPr lang="nl-NL" dirty="0" smtClean="0"/>
              <a:t>&gt;</a:t>
            </a:r>
            <a:r>
              <a:rPr lang="nl-NL" dirty="0"/>
              <a:t> een deel van het woord is </a:t>
            </a:r>
            <a:r>
              <a:rPr lang="nl-NL" dirty="0" smtClean="0"/>
              <a:t>weggelaten en vervangen door het weglatingsteken.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30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Welke woorden aan elkaar geschreven worden</a:t>
            </a:r>
          </a:p>
          <a:p>
            <a:r>
              <a:rPr lang="nl-NL" dirty="0" smtClean="0"/>
              <a:t>Hoe het koppelteken gebruikt wordt.</a:t>
            </a:r>
          </a:p>
          <a:p>
            <a:r>
              <a:rPr lang="nl-NL" dirty="0" smtClean="0"/>
              <a:t>Hoe het weglatingsteken gebruikt wordt</a:t>
            </a:r>
          </a:p>
        </p:txBody>
      </p:sp>
    </p:spTree>
    <p:extLst>
      <p:ext uri="{BB962C8B-B14F-4D97-AF65-F5344CB8AC3E}">
        <p14:creationId xmlns:p14="http://schemas.microsoft.com/office/powerpoint/2010/main" val="28384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samenstelling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1900" dirty="0" smtClean="0"/>
              <a:t>Een </a:t>
            </a:r>
            <a:r>
              <a:rPr lang="nl-NL" sz="1900" dirty="0" smtClean="0">
                <a:solidFill>
                  <a:srgbClr val="FF0000"/>
                </a:solidFill>
              </a:rPr>
              <a:t>samenstelling</a:t>
            </a:r>
            <a:r>
              <a:rPr lang="nl-NL" sz="1900" dirty="0" smtClean="0"/>
              <a:t> is een combinatie van </a:t>
            </a:r>
            <a:r>
              <a:rPr lang="nl-NL" sz="1900" dirty="0" smtClean="0">
                <a:solidFill>
                  <a:srgbClr val="FF0000"/>
                </a:solidFill>
              </a:rPr>
              <a:t>2 of meer woorden</a:t>
            </a:r>
            <a:r>
              <a:rPr lang="nl-NL" sz="1900" dirty="0" smtClean="0"/>
              <a:t> die samen een </a:t>
            </a:r>
            <a:r>
              <a:rPr lang="nl-NL" sz="1900" dirty="0" smtClean="0">
                <a:solidFill>
                  <a:srgbClr val="FF0000"/>
                </a:solidFill>
              </a:rPr>
              <a:t>nieuw woord </a:t>
            </a:r>
            <a:r>
              <a:rPr lang="nl-NL" sz="1900" dirty="0" smtClean="0"/>
              <a:t>vormen.</a:t>
            </a:r>
          </a:p>
          <a:p>
            <a:endParaRPr lang="nl-NL" sz="1900" dirty="0"/>
          </a:p>
          <a:p>
            <a:r>
              <a:rPr lang="nl-NL" sz="1900" dirty="0" err="1" smtClean="0"/>
              <a:t>Bad+kamer</a:t>
            </a:r>
            <a:r>
              <a:rPr lang="nl-NL" sz="1900" dirty="0" smtClean="0"/>
              <a:t>=</a:t>
            </a:r>
          </a:p>
          <a:p>
            <a:pPr marL="0" indent="0">
              <a:buNone/>
            </a:pPr>
            <a:r>
              <a:rPr lang="nl-NL" sz="1900" dirty="0" smtClean="0"/>
              <a:t>badkamer</a:t>
            </a:r>
          </a:p>
          <a:p>
            <a:endParaRPr lang="nl-NL" sz="1900" dirty="0" smtClean="0"/>
          </a:p>
          <a:p>
            <a:r>
              <a:rPr lang="nl-NL" sz="1900" dirty="0" err="1" smtClean="0"/>
              <a:t>Bureau+stoel</a:t>
            </a:r>
            <a:r>
              <a:rPr lang="nl-NL" sz="1900" dirty="0" smtClean="0"/>
              <a:t>=</a:t>
            </a:r>
          </a:p>
          <a:p>
            <a:pPr marL="0" indent="0">
              <a:buNone/>
            </a:pPr>
            <a:r>
              <a:rPr lang="nl-NL" sz="1900" dirty="0" smtClean="0"/>
              <a:t>bureaustoel</a:t>
            </a:r>
          </a:p>
          <a:p>
            <a:endParaRPr lang="nl-NL" sz="1900" dirty="0" smtClean="0"/>
          </a:p>
          <a:p>
            <a:r>
              <a:rPr lang="nl-NL" sz="1900" dirty="0" err="1" smtClean="0"/>
              <a:t>Fiets+sleutel</a:t>
            </a:r>
            <a:r>
              <a:rPr lang="nl-NL" sz="1900" dirty="0" smtClean="0"/>
              <a:t>=</a:t>
            </a:r>
          </a:p>
          <a:p>
            <a:pPr marL="0" indent="0">
              <a:buNone/>
            </a:pPr>
            <a:r>
              <a:rPr lang="nl-NL" sz="1900" dirty="0" smtClean="0"/>
              <a:t>fietssleutel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74466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 moeten woorden aan elkaar?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Als </a:t>
            </a:r>
            <a:r>
              <a:rPr lang="nl-NL" dirty="0" smtClean="0">
                <a:solidFill>
                  <a:srgbClr val="FF0000"/>
                </a:solidFill>
              </a:rPr>
              <a:t>twee of meer woorden </a:t>
            </a:r>
            <a:r>
              <a:rPr lang="nl-NL" dirty="0" smtClean="0"/>
              <a:t>samen </a:t>
            </a:r>
            <a:r>
              <a:rPr lang="nl-NL" dirty="0" smtClean="0">
                <a:solidFill>
                  <a:srgbClr val="FF0000"/>
                </a:solidFill>
              </a:rPr>
              <a:t>een nieuw woord </a:t>
            </a:r>
            <a:r>
              <a:rPr lang="nl-NL" dirty="0" smtClean="0"/>
              <a:t>vormen: operatiekamer, vuilstortplaats, breedbeeldtelevisie</a:t>
            </a:r>
          </a:p>
          <a:p>
            <a:endParaRPr lang="nl-NL" dirty="0" smtClean="0"/>
          </a:p>
          <a:p>
            <a:r>
              <a:rPr lang="nl-NL" dirty="0" smtClean="0"/>
              <a:t>Woorden met </a:t>
            </a:r>
            <a:r>
              <a:rPr lang="nl-NL" dirty="0" smtClean="0">
                <a:solidFill>
                  <a:srgbClr val="FF0000"/>
                </a:solidFill>
              </a:rPr>
              <a:t>honderd </a:t>
            </a:r>
            <a:r>
              <a:rPr lang="nl-NL" dirty="0" smtClean="0"/>
              <a:t>en </a:t>
            </a:r>
            <a:r>
              <a:rPr lang="nl-NL" dirty="0" smtClean="0">
                <a:solidFill>
                  <a:srgbClr val="FF0000"/>
                </a:solidFill>
              </a:rPr>
              <a:t>duizend:</a:t>
            </a:r>
            <a:r>
              <a:rPr lang="nl-NL" dirty="0" smtClean="0"/>
              <a:t> vijfhonderd, tweeduizend, vijftienduizend</a:t>
            </a:r>
          </a:p>
          <a:p>
            <a:endParaRPr lang="nl-NL" dirty="0" smtClean="0"/>
          </a:p>
          <a:p>
            <a:r>
              <a:rPr lang="nl-NL" dirty="0" smtClean="0"/>
              <a:t>Veel </a:t>
            </a:r>
            <a:r>
              <a:rPr lang="nl-NL" dirty="0" smtClean="0">
                <a:solidFill>
                  <a:srgbClr val="FF0000"/>
                </a:solidFill>
              </a:rPr>
              <a:t>samengestelde werkwoorden</a:t>
            </a:r>
            <a:r>
              <a:rPr lang="nl-NL" dirty="0" smtClean="0"/>
              <a:t>: pianospelen, theedrinken, hardlopen</a:t>
            </a:r>
          </a:p>
          <a:p>
            <a:endParaRPr lang="nl-NL" dirty="0" smtClean="0"/>
          </a:p>
          <a:p>
            <a:r>
              <a:rPr lang="nl-NL" dirty="0" smtClean="0"/>
              <a:t>Veel </a:t>
            </a:r>
            <a:r>
              <a:rPr lang="nl-NL" dirty="0" smtClean="0">
                <a:solidFill>
                  <a:srgbClr val="FF0000"/>
                </a:solidFill>
              </a:rPr>
              <a:t>samengestelde </a:t>
            </a:r>
            <a:r>
              <a:rPr lang="nl-NL" dirty="0" err="1" smtClean="0">
                <a:solidFill>
                  <a:srgbClr val="FF0000"/>
                </a:solidFill>
              </a:rPr>
              <a:t>bijv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nw</a:t>
            </a:r>
            <a:r>
              <a:rPr lang="nl-NL" dirty="0" smtClean="0">
                <a:solidFill>
                  <a:srgbClr val="FF0000"/>
                </a:solidFill>
              </a:rPr>
              <a:t>:</a:t>
            </a:r>
            <a:r>
              <a:rPr lang="nl-NL" dirty="0" smtClean="0"/>
              <a:t> berouwvol, veelzeggend, koolzuurhoudend</a:t>
            </a:r>
          </a:p>
          <a:p>
            <a:endParaRPr lang="nl-NL" dirty="0" smtClean="0"/>
          </a:p>
          <a:p>
            <a:r>
              <a:rPr lang="nl-NL" dirty="0" smtClean="0"/>
              <a:t>Woorden die zijn gemaakt er/hier/daar/waar plus een voorzetsel 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/>
              <a:t>Hier</a:t>
            </a:r>
            <a:r>
              <a:rPr lang="nl-NL" dirty="0" smtClean="0">
                <a:solidFill>
                  <a:srgbClr val="FF0000"/>
                </a:solidFill>
              </a:rPr>
              <a:t>door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/>
              <a:t>Daar</a:t>
            </a:r>
            <a:r>
              <a:rPr lang="nl-NL" dirty="0" smtClean="0">
                <a:solidFill>
                  <a:srgbClr val="FF0000"/>
                </a:solidFill>
              </a:rPr>
              <a:t>bij</a:t>
            </a:r>
            <a:r>
              <a:rPr lang="nl-NL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/>
              <a:t>Er</a:t>
            </a:r>
            <a:r>
              <a:rPr lang="nl-NL" dirty="0" smtClean="0">
                <a:solidFill>
                  <a:srgbClr val="FF0000"/>
                </a:solidFill>
              </a:rPr>
              <a:t>over</a:t>
            </a:r>
          </a:p>
          <a:p>
            <a:pPr lvl="1">
              <a:buFont typeface="Wingdings" pitchFamily="2" charset="2"/>
              <a:buChar char="Ø"/>
            </a:pPr>
            <a:r>
              <a:rPr lang="nl-NL" dirty="0" smtClean="0"/>
              <a:t>Waar</a:t>
            </a:r>
            <a:r>
              <a:rPr lang="nl-NL" dirty="0" smtClean="0">
                <a:solidFill>
                  <a:srgbClr val="FF0000"/>
                </a:solidFill>
              </a:rPr>
              <a:t>om</a:t>
            </a:r>
          </a:p>
          <a:p>
            <a:pPr lvl="1">
              <a:buFont typeface="Wingdings" pitchFamily="2" charset="2"/>
              <a:buChar char="Ø"/>
            </a:pPr>
            <a:endParaRPr lang="nl-NL" dirty="0" smtClean="0"/>
          </a:p>
          <a:p>
            <a:pPr marL="274320" lvl="1" indent="0">
              <a:buNone/>
            </a:pPr>
            <a:endParaRPr lang="nl-NL" dirty="0"/>
          </a:p>
          <a:p>
            <a:pPr marL="274320" lvl="1" indent="0">
              <a:buNone/>
            </a:pPr>
            <a:endParaRPr lang="nl-NL" dirty="0" smtClean="0"/>
          </a:p>
          <a:p>
            <a:pPr lvl="1">
              <a:buFont typeface="Wingdings" pitchFamily="2" charset="2"/>
              <a:buChar char="Ø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4492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Wanneer een koppelteken?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hele onoverzichtelijke woorden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samenstellingen waar klinkers ‘botsen’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letters, cijfers, tekens en St of Sint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 woorden met voorvoegsel als: ex/non/oud/niet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En voor een hoofdletter  ook bij Anti/ oer/ on/pro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twee woorden die gelijk zijn aan elkaar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Huis-aan-huisblad, doe-het-zelver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Zee-egel, na-apen, zo-even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20+-kaas, </a:t>
            </a:r>
            <a:r>
              <a:rPr lang="nl-NL" dirty="0" err="1" smtClean="0"/>
              <a:t>anwb</a:t>
            </a:r>
            <a:r>
              <a:rPr lang="nl-NL" dirty="0" smtClean="0"/>
              <a:t>-kantoor, Sint-Lucaskerk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Ex-vrouw, non-stop, niet-roker, oud-president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Anti-Amerikaans, oer-Hollands, pro-Russisch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Trainer-coach, minister-president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2474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Bij samenstellingen krijg je soms een koppelteken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30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Even oefenen: aan elkaar of los/koppelteken?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Bruine bonen soep</a:t>
            </a:r>
          </a:p>
          <a:p>
            <a:r>
              <a:rPr lang="nl-NL" dirty="0" smtClean="0"/>
              <a:t>Doe het zelf zaak</a:t>
            </a:r>
          </a:p>
          <a:p>
            <a:r>
              <a:rPr lang="nl-NL" dirty="0" smtClean="0"/>
              <a:t>80 jarige</a:t>
            </a:r>
          </a:p>
          <a:p>
            <a:r>
              <a:rPr lang="nl-NL" dirty="0" smtClean="0"/>
              <a:t>Auto onderdelen</a:t>
            </a:r>
          </a:p>
          <a:p>
            <a:r>
              <a:rPr lang="nl-NL" dirty="0" smtClean="0"/>
              <a:t>Hotel restaurant</a:t>
            </a:r>
          </a:p>
          <a:p>
            <a:r>
              <a:rPr lang="nl-NL" dirty="0" smtClean="0"/>
              <a:t>Zuid Holland</a:t>
            </a:r>
          </a:p>
          <a:p>
            <a:r>
              <a:rPr lang="nl-NL" dirty="0" smtClean="0"/>
              <a:t>Lange afstand raket</a:t>
            </a:r>
          </a:p>
          <a:p>
            <a:r>
              <a:rPr lang="nl-NL" dirty="0" smtClean="0"/>
              <a:t>Ex man</a:t>
            </a:r>
          </a:p>
          <a:p>
            <a:r>
              <a:rPr lang="nl-NL" dirty="0" smtClean="0"/>
              <a:t>Pro Russisch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Even oefenen: aan elkaar of los/koppelteken?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nl-NL" dirty="0" err="1" smtClean="0"/>
              <a:t>Bruinebonensoep</a:t>
            </a:r>
            <a:r>
              <a:rPr lang="nl-NL" dirty="0" smtClean="0"/>
              <a:t>&gt; één </a:t>
            </a:r>
            <a:r>
              <a:rPr lang="nl-NL" dirty="0"/>
              <a:t>begrip, dus aan </a:t>
            </a:r>
            <a:r>
              <a:rPr lang="nl-NL" dirty="0" smtClean="0"/>
              <a:t>elkaar</a:t>
            </a:r>
          </a:p>
          <a:p>
            <a:endParaRPr lang="nl-NL" dirty="0" smtClean="0"/>
          </a:p>
          <a:p>
            <a:r>
              <a:rPr lang="nl-NL" dirty="0" smtClean="0"/>
              <a:t>Doe-het-zelf-zaak&gt; anders onoverzichtelijk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80-jarige&gt;samenstelling met cijfers</a:t>
            </a:r>
          </a:p>
          <a:p>
            <a:endParaRPr lang="nl-NL" dirty="0" smtClean="0"/>
          </a:p>
          <a:p>
            <a:r>
              <a:rPr lang="nl-NL" dirty="0" smtClean="0"/>
              <a:t>Auto-onderdelen&gt;klinkerbotsing</a:t>
            </a:r>
          </a:p>
          <a:p>
            <a:endParaRPr lang="nl-NL" dirty="0" smtClean="0"/>
          </a:p>
          <a:p>
            <a:r>
              <a:rPr lang="nl-NL" dirty="0" smtClean="0"/>
              <a:t>Hotel-restaurant&gt;gelijkwaardige delen</a:t>
            </a:r>
          </a:p>
          <a:p>
            <a:endParaRPr lang="nl-NL" dirty="0" smtClean="0"/>
          </a:p>
          <a:p>
            <a:r>
              <a:rPr lang="nl-NL" dirty="0" smtClean="0"/>
              <a:t>Zuid-Holland&gt;aardrijkskundige samenstelling</a:t>
            </a:r>
          </a:p>
          <a:p>
            <a:endParaRPr lang="nl-NL" dirty="0" smtClean="0"/>
          </a:p>
          <a:p>
            <a:r>
              <a:rPr lang="nl-NL" dirty="0" smtClean="0"/>
              <a:t>Langeafstandsraket&gt; één begrip, dus aan elkaar</a:t>
            </a:r>
          </a:p>
          <a:p>
            <a:endParaRPr lang="nl-NL" dirty="0"/>
          </a:p>
          <a:p>
            <a:r>
              <a:rPr lang="nl-NL" dirty="0" smtClean="0"/>
              <a:t>Ex-man&gt;voorvoegsel  ex</a:t>
            </a:r>
          </a:p>
          <a:p>
            <a:endParaRPr lang="nl-NL" dirty="0"/>
          </a:p>
          <a:p>
            <a:r>
              <a:rPr lang="nl-NL" dirty="0" smtClean="0"/>
              <a:t>Anti-Russisch&gt; na anti een woord met hoofdletter? Dan </a:t>
            </a:r>
            <a:r>
              <a:rPr lang="nl-NL" smtClean="0"/>
              <a:t>een koppelteken.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97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je op?&gt;&gt;&gt;&gt;&gt;&gt;&gt;&gt; 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nl-NL" dirty="0" smtClean="0"/>
              <a:t>Probeer eens regel te bedenken hiervoor.</a:t>
            </a:r>
          </a:p>
          <a:p>
            <a:r>
              <a:rPr lang="nl-NL" dirty="0" smtClean="0"/>
              <a:t>Maak de onderstaande zin maar eens af.</a:t>
            </a:r>
          </a:p>
          <a:p>
            <a:endParaRPr lang="nl-NL" dirty="0"/>
          </a:p>
          <a:p>
            <a:r>
              <a:rPr lang="nl-NL" i="1" dirty="0" smtClean="0"/>
              <a:t>Je gebruikt het weglatingsteken als je…’’</a:t>
            </a:r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Voor- en nadelen</a:t>
            </a:r>
          </a:p>
          <a:p>
            <a:r>
              <a:rPr lang="nl-NL" dirty="0" smtClean="0"/>
              <a:t>Hang- en sluitwerk</a:t>
            </a:r>
          </a:p>
          <a:p>
            <a:r>
              <a:rPr lang="nl-NL" dirty="0" smtClean="0"/>
              <a:t>Varkens- en kippenhouder</a:t>
            </a:r>
          </a:p>
          <a:p>
            <a:r>
              <a:rPr lang="nl-NL" dirty="0" smtClean="0"/>
              <a:t>Sloop- en breekwerk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932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Wanneer gebruik je het weglatingsteken?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Als je </a:t>
            </a:r>
            <a:r>
              <a:rPr lang="nl-NL" dirty="0" smtClean="0">
                <a:solidFill>
                  <a:srgbClr val="FF0000"/>
                </a:solidFill>
              </a:rPr>
              <a:t>een deel </a:t>
            </a:r>
            <a:r>
              <a:rPr lang="nl-NL" dirty="0" smtClean="0"/>
              <a:t>van het woord weglaat.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Let op!! Gebruik geen weglatingsteken als je </a:t>
            </a:r>
            <a:r>
              <a:rPr lang="nl-NL" dirty="0" smtClean="0">
                <a:solidFill>
                  <a:srgbClr val="FF0000"/>
                </a:solidFill>
              </a:rPr>
              <a:t>een heel woord </a:t>
            </a:r>
            <a:r>
              <a:rPr lang="nl-NL" dirty="0" smtClean="0"/>
              <a:t>weglaat!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Voor- en nadelen (voordelen en nadelen)</a:t>
            </a:r>
            <a:r>
              <a:rPr lang="nl-NL" dirty="0"/>
              <a:t> </a:t>
            </a:r>
            <a:r>
              <a:rPr lang="nl-NL" dirty="0" smtClean="0"/>
              <a:t>varkens- en kippenhouder (varkenshouder en kippenhouder)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Oude en nieuwe boeken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Af en toe mag je een woord weglaten. Gebruik dan het weglatingsteken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213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468</Words>
  <Application>Microsoft Office PowerPoint</Application>
  <PresentationFormat>Diavoorstelling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Civiel</vt:lpstr>
      <vt:lpstr>Aan elkaar of los? </vt:lpstr>
      <vt:lpstr>Aan het einde van deze les weet je</vt:lpstr>
      <vt:lpstr>samenstelling</vt:lpstr>
      <vt:lpstr>Wanneer  moeten woorden aan elkaar?</vt:lpstr>
      <vt:lpstr> Bij samenstellingen krijg je soms een koppelteken</vt:lpstr>
      <vt:lpstr>Even oefenen: aan elkaar of los/koppelteken?</vt:lpstr>
      <vt:lpstr>Even oefenen: aan elkaar of los/koppelteken?</vt:lpstr>
      <vt:lpstr>Wat valt je op?&gt;&gt;&gt;&gt;&gt;&gt;&gt;&gt; </vt:lpstr>
      <vt:lpstr>Af en toe mag je een woord weglaten. Gebruik dan het weglatingsteken</vt:lpstr>
      <vt:lpstr>Goed of fout? Fout&gt;&gt;&gt;verbeter</vt:lpstr>
      <vt:lpstr>Antwoorden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 elkaar of los?</dc:title>
  <dc:creator>Vrancken, Remco</dc:creator>
  <cp:lastModifiedBy>Vrancken, Remco</cp:lastModifiedBy>
  <cp:revision>8</cp:revision>
  <dcterms:created xsi:type="dcterms:W3CDTF">2013-01-21T06:50:38Z</dcterms:created>
  <dcterms:modified xsi:type="dcterms:W3CDTF">2016-02-17T08:21:08Z</dcterms:modified>
</cp:coreProperties>
</file>